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en-US"/>
    </a:defPPr>
    <a:lvl1pPr marL="0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624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254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8879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8503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8133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7757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7383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7011" algn="l" defTabSz="4319254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  <p15:guide id="3" orient="horz" pos="13608">
          <p15:clr>
            <a:srgbClr val="A4A3A4"/>
          </p15:clr>
        </p15:guide>
        <p15:guide id="4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47" autoAdjust="0"/>
  </p:normalViewPr>
  <p:slideViewPr>
    <p:cSldViewPr>
      <p:cViewPr>
        <p:scale>
          <a:sx n="33" d="100"/>
          <a:sy n="33" d="100"/>
        </p:scale>
        <p:origin x="2280" y="-1146"/>
      </p:cViewPr>
      <p:guideLst>
        <p:guide orient="horz" pos="13483"/>
        <p:guide pos="9537"/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FF8E-7A8B-41E9-96F8-7D1529F7B8E2}" type="datetimeFigureOut">
              <a:rPr lang="sl-SI" smtClean="0"/>
              <a:t>18. 12. 2025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7EBB-8736-40D2-8334-2D2923D8D0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331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72835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45669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418504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91338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364173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837008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309846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782681" algn="l" defTabSz="9456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B7EBB-8736-40D2-8334-2D2923D8D09E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238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6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0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53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47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92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9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6005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10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1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01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02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030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034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03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20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620203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6472058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28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60050" indent="0">
              <a:buNone/>
              <a:defRPr sz="9400" b="1"/>
            </a:lvl2pPr>
            <a:lvl3pPr marL="4320100" indent="0">
              <a:buNone/>
              <a:defRPr sz="8500" b="1"/>
            </a:lvl3pPr>
            <a:lvl4pPr marL="6480150" indent="0">
              <a:buNone/>
              <a:defRPr sz="7600" b="1"/>
            </a:lvl4pPr>
            <a:lvl5pPr marL="8640199" indent="0">
              <a:buNone/>
              <a:defRPr sz="7600" b="1"/>
            </a:lvl5pPr>
            <a:lvl6pPr marL="10800249" indent="0">
              <a:buNone/>
              <a:defRPr sz="7600" b="1"/>
            </a:lvl6pPr>
            <a:lvl7pPr marL="12960300" indent="0">
              <a:buNone/>
              <a:defRPr sz="7600" b="1"/>
            </a:lvl7pPr>
            <a:lvl8pPr marL="15120349" indent="0">
              <a:buNone/>
              <a:defRPr sz="7600" b="1"/>
            </a:lvl8pPr>
            <a:lvl9pPr marL="17280399" indent="0">
              <a:buNone/>
              <a:defRPr sz="7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6460809" y="9671213"/>
            <a:ext cx="14323041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60050" indent="0">
              <a:buNone/>
              <a:defRPr sz="9400" b="1"/>
            </a:lvl2pPr>
            <a:lvl3pPr marL="4320100" indent="0">
              <a:buNone/>
              <a:defRPr sz="8500" b="1"/>
            </a:lvl3pPr>
            <a:lvl4pPr marL="6480150" indent="0">
              <a:buNone/>
              <a:defRPr sz="7600" b="1"/>
            </a:lvl4pPr>
            <a:lvl5pPr marL="8640199" indent="0">
              <a:buNone/>
              <a:defRPr sz="7600" b="1"/>
            </a:lvl5pPr>
            <a:lvl6pPr marL="10800249" indent="0">
              <a:buNone/>
              <a:defRPr sz="7600" b="1"/>
            </a:lvl6pPr>
            <a:lvl7pPr marL="12960300" indent="0">
              <a:buNone/>
              <a:defRPr sz="7600" b="1"/>
            </a:lvl7pPr>
            <a:lvl8pPr marL="15120349" indent="0">
              <a:buNone/>
              <a:defRPr sz="7600" b="1"/>
            </a:lvl8pPr>
            <a:lvl9pPr marL="17280399" indent="0">
              <a:buNone/>
              <a:defRPr sz="7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1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13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3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669084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20204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050" indent="0">
              <a:buNone/>
              <a:defRPr sz="5700"/>
            </a:lvl2pPr>
            <a:lvl3pPr marL="4320100" indent="0">
              <a:buNone/>
              <a:defRPr sz="4800"/>
            </a:lvl3pPr>
            <a:lvl4pPr marL="6480150" indent="0">
              <a:buNone/>
              <a:defRPr sz="4200"/>
            </a:lvl4pPr>
            <a:lvl5pPr marL="8640199" indent="0">
              <a:buNone/>
              <a:defRPr sz="4200"/>
            </a:lvl5pPr>
            <a:lvl6pPr marL="10800249" indent="0">
              <a:buNone/>
              <a:defRPr sz="4200"/>
            </a:lvl6pPr>
            <a:lvl7pPr marL="12960300" indent="0">
              <a:buNone/>
              <a:defRPr sz="4200"/>
            </a:lvl7pPr>
            <a:lvl8pPr marL="15120349" indent="0">
              <a:buNone/>
              <a:defRPr sz="4200"/>
            </a:lvl8pPr>
            <a:lvl9pPr marL="17280399" indent="0">
              <a:buNone/>
              <a:defRPr sz="42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17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050" indent="0">
              <a:buNone/>
              <a:defRPr sz="13200"/>
            </a:lvl2pPr>
            <a:lvl3pPr marL="4320100" indent="0">
              <a:buNone/>
              <a:defRPr sz="11400"/>
            </a:lvl3pPr>
            <a:lvl4pPr marL="6480150" indent="0">
              <a:buNone/>
              <a:defRPr sz="9400"/>
            </a:lvl4pPr>
            <a:lvl5pPr marL="8640199" indent="0">
              <a:buNone/>
              <a:defRPr sz="9400"/>
            </a:lvl5pPr>
            <a:lvl6pPr marL="10800249" indent="0">
              <a:buNone/>
              <a:defRPr sz="9400"/>
            </a:lvl6pPr>
            <a:lvl7pPr marL="12960300" indent="0">
              <a:buNone/>
              <a:defRPr sz="9400"/>
            </a:lvl7pPr>
            <a:lvl8pPr marL="15120349" indent="0">
              <a:buNone/>
              <a:defRPr sz="9400"/>
            </a:lvl8pPr>
            <a:lvl9pPr marL="17280399" indent="0">
              <a:buNone/>
              <a:defRPr sz="94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050" indent="0">
              <a:buNone/>
              <a:defRPr sz="5700"/>
            </a:lvl2pPr>
            <a:lvl3pPr marL="4320100" indent="0">
              <a:buNone/>
              <a:defRPr sz="4800"/>
            </a:lvl3pPr>
            <a:lvl4pPr marL="6480150" indent="0">
              <a:buNone/>
              <a:defRPr sz="4200"/>
            </a:lvl4pPr>
            <a:lvl5pPr marL="8640199" indent="0">
              <a:buNone/>
              <a:defRPr sz="4200"/>
            </a:lvl5pPr>
            <a:lvl6pPr marL="10800249" indent="0">
              <a:buNone/>
              <a:defRPr sz="4200"/>
            </a:lvl6pPr>
            <a:lvl7pPr marL="12960300" indent="0">
              <a:buNone/>
              <a:defRPr sz="4200"/>
            </a:lvl7pPr>
            <a:lvl8pPr marL="15120349" indent="0">
              <a:buNone/>
              <a:defRPr sz="4200"/>
            </a:lvl8pPr>
            <a:lvl9pPr marL="17280399" indent="0">
              <a:buNone/>
              <a:defRPr sz="42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8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</p:spPr>
        <p:txBody>
          <a:bodyPr vert="horz" lIns="432010" tIns="216005" rIns="432010" bIns="216005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</p:spPr>
        <p:txBody>
          <a:bodyPr vert="horz" lIns="432010" tIns="216005" rIns="432010" bIns="216005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BD50-9BFB-495B-852B-FF9BD81BD0D8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</p:spPr>
        <p:txBody>
          <a:bodyPr vert="horz" lIns="432010" tIns="216005" rIns="432010" bIns="216005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E3F4-BE0A-47B4-ADF8-053AC87C33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5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2010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37" indent="-1620037" algn="l" defTabSz="432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081" indent="-1350032" algn="l" defTabSz="4320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125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174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25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274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324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375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424" indent="-1080025" algn="l" defTabSz="43201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5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10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15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19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24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00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34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399" algn="l" defTabSz="432010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564" y="32043968"/>
            <a:ext cx="10903878" cy="813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" y="-1"/>
            <a:ext cx="32431398" cy="4752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566" tIns="47283" rIns="94566" bIns="47283" rtlCol="0" anchor="ctr"/>
          <a:lstStyle/>
          <a:p>
            <a:pPr algn="ctr">
              <a:spcBef>
                <a:spcPts val="1200"/>
              </a:spcBef>
              <a:spcAft>
                <a:spcPts val="1242"/>
              </a:spcAft>
            </a:pPr>
            <a:endParaRPr lang="sl-SI" sz="4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1963">
              <a:spcBef>
                <a:spcPts val="2400"/>
              </a:spcBef>
              <a:spcAft>
                <a:spcPts val="600"/>
              </a:spcAft>
            </a:pPr>
            <a:r>
              <a:rPr lang="sl-SI" sz="9600" b="1" dirty="0">
                <a:solidFill>
                  <a:schemeClr val="tx1"/>
                </a:solidFill>
                <a:latin typeface="Congenial Light" panose="02000503040000020004" pitchFamily="2" charset="0"/>
                <a:cs typeface="Arial" panose="020B0604020202020204" pitchFamily="34" charset="0"/>
              </a:rPr>
              <a:t>POTREBA PO ALTERNATIVNIH REŠITVAH </a:t>
            </a:r>
          </a:p>
          <a:p>
            <a:pPr marL="8081963">
              <a:spcBef>
                <a:spcPts val="600"/>
              </a:spcBef>
              <a:spcAft>
                <a:spcPts val="600"/>
              </a:spcAft>
            </a:pPr>
            <a:r>
              <a:rPr lang="sl-SI" sz="9600" b="1" dirty="0">
                <a:solidFill>
                  <a:schemeClr val="tx1"/>
                </a:solidFill>
                <a:latin typeface="Congenial Light" panose="02000503040000020004" pitchFamily="2" charset="0"/>
                <a:cs typeface="Arial" panose="020B0604020202020204" pitchFamily="34" charset="0"/>
              </a:rPr>
              <a:t>ZA DIFERENCIACIJO ŽIVALSKIH IZDELKOV</a:t>
            </a:r>
          </a:p>
          <a:p>
            <a:pPr algn="ctr">
              <a:spcAft>
                <a:spcPts val="1242"/>
              </a:spcAft>
            </a:pPr>
            <a:endParaRPr lang="sl-SI" sz="4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7349" y="4707349"/>
            <a:ext cx="32404050" cy="18028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4566" tIns="47283" rIns="94566" bIns="47283"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9890" y="5012143"/>
            <a:ext cx="14969076" cy="1403540"/>
          </a:xfrm>
          <a:prstGeom prst="rect">
            <a:avLst/>
          </a:prstGeom>
          <a:noFill/>
          <a:ln>
            <a:noFill/>
          </a:ln>
        </p:spPr>
        <p:txBody>
          <a:bodyPr wrap="square" lIns="94566" tIns="47283" rIns="94566" bIns="47283" rtlCol="0">
            <a:spAutoFit/>
          </a:bodyPr>
          <a:lstStyle/>
          <a:p>
            <a:pPr algn="ctr"/>
            <a:r>
              <a:rPr lang="sl-SI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Zakaj ?</a:t>
            </a:r>
            <a:endParaRPr lang="en-GB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5829736" y="4949106"/>
            <a:ext cx="15761331" cy="1403540"/>
          </a:xfrm>
          <a:prstGeom prst="rect">
            <a:avLst/>
          </a:prstGeom>
          <a:noFill/>
        </p:spPr>
        <p:txBody>
          <a:bodyPr wrap="square" lIns="94566" tIns="47283" rIns="94566" bIns="47283" rtlCol="0">
            <a:spAutoFit/>
          </a:bodyPr>
          <a:lstStyle/>
          <a:p>
            <a:pPr algn="ctr"/>
            <a:r>
              <a:rPr lang="sl-SI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Naloge fokusne skupine</a:t>
            </a:r>
            <a:endParaRPr lang="en-GB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18043563" y="40275657"/>
            <a:ext cx="1119190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200" i="1" dirty="0" err="1">
                <a:latin typeface="Congenial Light" panose="02000503040000020004" pitchFamily="2" charset="0"/>
                <a:cs typeface="Arial" panose="020B0604020202020204" pitchFamily="34" charset="0"/>
              </a:rPr>
              <a:t>F</a:t>
            </a:r>
            <a:r>
              <a:rPr lang="en-GB" sz="3200" i="1" dirty="0" err="1">
                <a:latin typeface="Congenial Light" panose="02000503040000020004" pitchFamily="2" charset="0"/>
                <a:cs typeface="Arial" panose="020B0604020202020204" pitchFamily="34" charset="0"/>
              </a:rPr>
              <a:t>okusna</a:t>
            </a:r>
            <a:r>
              <a:rPr lang="en-GB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latin typeface="Congenial Light" panose="02000503040000020004" pitchFamily="2" charset="0"/>
                <a:cs typeface="Arial" panose="020B0604020202020204" pitchFamily="34" charset="0"/>
              </a:rPr>
              <a:t>skupina</a:t>
            </a:r>
            <a:r>
              <a:rPr lang="en-GB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 je </a:t>
            </a:r>
            <a:r>
              <a:rPr lang="en-GB" sz="3200" i="1" dirty="0" err="1">
                <a:latin typeface="Congenial Light" panose="02000503040000020004" pitchFamily="2" charset="0"/>
                <a:cs typeface="Arial" panose="020B0604020202020204" pitchFamily="34" charset="0"/>
              </a:rPr>
              <a:t>vključevala</a:t>
            </a:r>
            <a:r>
              <a:rPr lang="en-GB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 20 </a:t>
            </a:r>
            <a:r>
              <a:rPr lang="en-GB" sz="3200" i="1" dirty="0" err="1">
                <a:latin typeface="Congenial Light" panose="02000503040000020004" pitchFamily="2" charset="0"/>
                <a:cs typeface="Arial" panose="020B0604020202020204" pitchFamily="34" charset="0"/>
              </a:rPr>
              <a:t>strokovnjakov</a:t>
            </a:r>
            <a:r>
              <a:rPr lang="en-GB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latin typeface="Congenial Light" panose="02000503040000020004" pitchFamily="2" charset="0"/>
                <a:cs typeface="Arial" panose="020B0604020202020204" pitchFamily="34" charset="0"/>
              </a:rPr>
              <a:t>iz</a:t>
            </a:r>
            <a:r>
              <a:rPr lang="en-GB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 </a:t>
            </a:r>
            <a:r>
              <a:rPr lang="sl-SI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članic EU, ki se je sestala trikrat v obdobju 2024-2025</a:t>
            </a:r>
            <a:r>
              <a:rPr lang="en-GB" sz="3200" i="1" dirty="0">
                <a:latin typeface="Congenial Light" panose="0200050304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Pravokotnik 23"/>
          <p:cNvSpPr/>
          <p:nvPr/>
        </p:nvSpPr>
        <p:spPr>
          <a:xfrm>
            <a:off x="710000" y="27538250"/>
            <a:ext cx="30881067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nb-NO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F</a:t>
            </a:r>
            <a:r>
              <a:rPr lang="sl-SI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okusna skupina</a:t>
            </a:r>
            <a:r>
              <a:rPr lang="nb-NO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r>
              <a:rPr lang="en-US" sz="7000" b="1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'Alternative solutions for livestock product differentiation</a:t>
            </a:r>
            <a:r>
              <a:rPr lang="en-US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‘</a:t>
            </a:r>
            <a:r>
              <a:rPr lang="sl-SI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nb-NO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je </a:t>
            </a:r>
            <a:r>
              <a:rPr lang="sl-SI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pripravila poročilo v katerem so zbrani primeri </a:t>
            </a:r>
            <a:r>
              <a:rPr lang="nb-NO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dobrih praks</a:t>
            </a:r>
            <a:r>
              <a:rPr lang="sl-SI" sz="7000" dirty="0">
                <a:solidFill>
                  <a:schemeClr val="dk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, inovativnih rešitev in pristopov povezanih z diferenciacijo kakovosti, organizacije verig vrednosti ter inovativnih trženjskih in promocijskih pristopov ter poslovnih modelov .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710000" y="7014969"/>
            <a:ext cx="14459869" cy="189532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266700" algn="just"/>
            <a:r>
              <a:rPr lang="sl-SI" sz="4800" b="1" dirty="0">
                <a:latin typeface="Congenial Light" panose="02000503040000020004" pitchFamily="2" charset="0"/>
                <a:cs typeface="Aparajita" panose="02020603050405020304" pitchFamily="18" charset="0"/>
              </a:rPr>
              <a:t>Sektor živinoreje je doživel velike spremembe </a:t>
            </a:r>
            <a:r>
              <a:rPr lang="sl-SI" sz="4800" dirty="0">
                <a:latin typeface="Congenial Light" panose="02000503040000020004" pitchFamily="2" charset="0"/>
                <a:cs typeface="Aparajita" panose="02020603050405020304" pitchFamily="18" charset="0"/>
              </a:rPr>
              <a:t>– </a:t>
            </a:r>
            <a:r>
              <a:rPr lang="sl-SI" sz="48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intenzifikacijo</a:t>
            </a:r>
            <a:r>
              <a:rPr lang="sl-SI" sz="4800" dirty="0">
                <a:latin typeface="Congenial Light" panose="02000503040000020004" pitchFamily="2" charset="0"/>
                <a:cs typeface="Aparajita" panose="02020603050405020304" pitchFamily="18" charset="0"/>
              </a:rPr>
              <a:t>, specializacijo, genetski in prehranski napredek, kar je prispevalo k </a:t>
            </a:r>
            <a:r>
              <a:rPr lang="sl-SI" sz="4800" b="1" dirty="0">
                <a:latin typeface="Congenial Light" panose="02000503040000020004" pitchFamily="2" charset="0"/>
                <a:cs typeface="Aparajita" panose="02020603050405020304" pitchFamily="18" charset="0"/>
              </a:rPr>
              <a:t>večji proizvodnji in samopreskrbi </a:t>
            </a:r>
            <a:r>
              <a:rPr lang="sl-SI" sz="4800" dirty="0">
                <a:latin typeface="Congenial Light" panose="02000503040000020004" pitchFamily="2" charset="0"/>
                <a:cs typeface="Aparajita" panose="02020603050405020304" pitchFamily="18" charset="0"/>
              </a:rPr>
              <a:t>z živalskimi proizvodi, hkrati pa je ta razvoj prinesel tudi </a:t>
            </a:r>
            <a:r>
              <a:rPr lang="sl-SI" sz="4800" b="1" dirty="0">
                <a:latin typeface="Congenial Light" panose="02000503040000020004" pitchFamily="2" charset="0"/>
                <a:cs typeface="Aparajita" panose="02020603050405020304" pitchFamily="18" charset="0"/>
              </a:rPr>
              <a:t>nekatere negativne učinke</a:t>
            </a:r>
            <a:r>
              <a:rPr lang="sl-SI" sz="4800" dirty="0">
                <a:latin typeface="Congenial Light" panose="02000503040000020004" pitchFamily="2" charset="0"/>
                <a:cs typeface="Aparajita" panose="02020603050405020304" pitchFamily="18" charset="0"/>
              </a:rPr>
              <a:t>:</a:t>
            </a:r>
          </a:p>
          <a:p>
            <a:pPr marL="9525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44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okoljske</a:t>
            </a: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 obremenitve; ok. 65 % emisij TGP kmetijstva prispeva živinoreja (</a:t>
            </a:r>
            <a:r>
              <a:rPr lang="sl-SI" sz="44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Schiffler</a:t>
            </a: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 et </a:t>
            </a:r>
            <a:r>
              <a:rPr lang="sl-SI" sz="44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al</a:t>
            </a: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., 2024);</a:t>
            </a:r>
          </a:p>
          <a:p>
            <a:pPr marL="9525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izguba biotske raznovrstnosti;</a:t>
            </a:r>
          </a:p>
          <a:p>
            <a:pPr marL="9525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zaskrbljenost za dobrobit živali (za &gt;80 % državljanov EU je to ključno vprašanje; EC, 2023);</a:t>
            </a:r>
          </a:p>
          <a:p>
            <a:pPr marL="9525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povečano zdravstveno tveganje za ljudi zaradi pretiranega uživanja živil živalskega izvora (23-33 %; </a:t>
            </a:r>
            <a:r>
              <a:rPr lang="sl-SI" sz="44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Cooking</a:t>
            </a: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 et </a:t>
            </a:r>
            <a:r>
              <a:rPr lang="sl-SI" sz="44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al</a:t>
            </a: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., 2020);</a:t>
            </a:r>
          </a:p>
          <a:p>
            <a:pPr marL="9525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kmetje so močno odvisni od subvencij SKP;</a:t>
            </a:r>
          </a:p>
          <a:p>
            <a:pPr marL="9525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slabšo kakovost življenja kmetov (nizki dohodki, velika delovna obremenitev; Martin et </a:t>
            </a:r>
            <a:r>
              <a:rPr lang="sl-SI" sz="4400" dirty="0" err="1">
                <a:latin typeface="Congenial Light" panose="02000503040000020004" pitchFamily="2" charset="0"/>
                <a:cs typeface="Aparajita" panose="02020603050405020304" pitchFamily="18" charset="0"/>
              </a:rPr>
              <a:t>al</a:t>
            </a:r>
            <a:r>
              <a:rPr lang="sl-SI" sz="4400" dirty="0">
                <a:latin typeface="Congenial Light" panose="02000503040000020004" pitchFamily="2" charset="0"/>
                <a:cs typeface="Aparajita" panose="02020603050405020304" pitchFamily="18" charset="0"/>
              </a:rPr>
              <a:t>., 2022).</a:t>
            </a:r>
          </a:p>
          <a:p>
            <a:pPr marL="266700" algn="just">
              <a:spcBef>
                <a:spcPts val="1800"/>
              </a:spcBef>
              <a:spcAft>
                <a:spcPts val="1200"/>
              </a:spcAft>
            </a:pPr>
            <a:r>
              <a:rPr lang="sl-SI" sz="4800" dirty="0">
                <a:latin typeface="Congenial Light" panose="02000503040000020004" pitchFamily="2" charset="0"/>
                <a:cs typeface="Aparajita" panose="02020603050405020304" pitchFamily="18" charset="0"/>
              </a:rPr>
              <a:t>Potrošniki so vse bolj obveščeni in zahtevni - iščejo izdelke, ki so v skladu z njihovimi osebnimi vrednotami glede kakovosti in načina reje živali. </a:t>
            </a:r>
          </a:p>
          <a:p>
            <a:pPr marL="266700" algn="just">
              <a:spcBef>
                <a:spcPts val="1800"/>
              </a:spcBef>
              <a:spcAft>
                <a:spcPts val="1200"/>
              </a:spcAft>
            </a:pPr>
            <a:r>
              <a:rPr lang="sl-SI" sz="4800" b="1" dirty="0">
                <a:latin typeface="Congenial Light" panose="02000503040000020004" pitchFamily="2" charset="0"/>
                <a:cs typeface="Aparajita" panose="02020603050405020304" pitchFamily="18" charset="0"/>
              </a:rPr>
              <a:t>Sektor živinoreje se tako sooča z vse večjimi družbenimi pritiski povezanimi z izzivi trajnostne reje ter neugodnimi tržnimi razmerami, zato so potrebne alternativne rešitve – diferenciacija.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DDF18EC-511E-C884-0637-BB171E3C75CA}"/>
              </a:ext>
            </a:extLst>
          </p:cNvPr>
          <p:cNvSpPr txBox="1"/>
          <p:nvPr/>
        </p:nvSpPr>
        <p:spPr>
          <a:xfrm>
            <a:off x="16192231" y="7009411"/>
            <a:ext cx="15773275" cy="1998427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708025" indent="-619125" algn="just"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4800" dirty="0">
                <a:latin typeface="Congenial Light" panose="02000503040000020004" pitchFamily="2" charset="0"/>
              </a:rPr>
              <a:t>Identificirati </a:t>
            </a:r>
            <a:r>
              <a:rPr lang="sl-SI" sz="4800" b="1" dirty="0">
                <a:latin typeface="Congenial Light" panose="02000503040000020004" pitchFamily="2" charset="0"/>
              </a:rPr>
              <a:t>dobre prakse ter inovativne pristope</a:t>
            </a:r>
            <a:r>
              <a:rPr lang="sl-SI" sz="4800" dirty="0">
                <a:latin typeface="Congenial Light" panose="02000503040000020004" pitchFamily="2" charset="0"/>
              </a:rPr>
              <a:t>, </a:t>
            </a:r>
            <a:r>
              <a:rPr lang="sl-SI" sz="4800" b="1" dirty="0">
                <a:latin typeface="Congenial Light" panose="02000503040000020004" pitchFamily="2" charset="0"/>
              </a:rPr>
              <a:t>strategije in poslovne modele </a:t>
            </a:r>
            <a:r>
              <a:rPr lang="sl-SI" sz="4800" dirty="0">
                <a:latin typeface="Congenial Light" panose="02000503040000020004" pitchFamily="2" charset="0"/>
              </a:rPr>
              <a:t>za diferenciacijo proizvodov (atributi kakovosti proizvodov, intenzivni/ekstenzivni sistemi reje, strategije prehrane, reje in dobrobit živali);</a:t>
            </a:r>
          </a:p>
          <a:p>
            <a:pPr marL="708025" indent="-619125" algn="just"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4800" dirty="0">
                <a:latin typeface="Congenial Light" panose="02000503040000020004" pitchFamily="2" charset="0"/>
              </a:rPr>
              <a:t>Opredeliti </a:t>
            </a:r>
            <a:r>
              <a:rPr lang="sl-SI" sz="4800" b="1" dirty="0">
                <a:latin typeface="Congenial Light" panose="02000503040000020004" pitchFamily="2" charset="0"/>
              </a:rPr>
              <a:t>instrumente in orodja</a:t>
            </a:r>
            <a:r>
              <a:rPr lang="sl-SI" sz="4800" dirty="0">
                <a:latin typeface="Congenial Light" panose="02000503040000020004" pitchFamily="2" charset="0"/>
              </a:rPr>
              <a:t>, ki kmetom pomagajo pri uvajanju </a:t>
            </a:r>
            <a:r>
              <a:rPr lang="sl-SI" sz="4800" b="1" dirty="0">
                <a:latin typeface="Congenial Light" panose="02000503040000020004" pitchFamily="2" charset="0"/>
              </a:rPr>
              <a:t>poslovnih modelov </a:t>
            </a:r>
            <a:r>
              <a:rPr lang="sl-SI" sz="4800" dirty="0">
                <a:latin typeface="Congenial Light" panose="02000503040000020004" pitchFamily="2" charset="0"/>
              </a:rPr>
              <a:t>diferenciacije živinorejskih proizvodov (sheme označevanja in blagovnih znamk, orodja za sledljivost, certifikacija, kazalniki uspešnosti)</a:t>
            </a:r>
          </a:p>
          <a:p>
            <a:pPr marL="708025" indent="-619125" algn="just"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4800" dirty="0">
                <a:latin typeface="Congenial Light" panose="02000503040000020004" pitchFamily="2" charset="0"/>
              </a:rPr>
              <a:t>Zbrati dobre </a:t>
            </a:r>
            <a:r>
              <a:rPr lang="sl-SI" sz="4800" b="1" dirty="0">
                <a:latin typeface="Congenial Light" panose="02000503040000020004" pitchFamily="2" charset="0"/>
              </a:rPr>
              <a:t>primere komunikacijskih rešitev in orodij za diferenciacijo</a:t>
            </a:r>
            <a:r>
              <a:rPr lang="sl-SI" sz="4800" dirty="0">
                <a:latin typeface="Congenial Light" panose="02000503040000020004" pitchFamily="2" charset="0"/>
              </a:rPr>
              <a:t>, ki omogočajo učinkovit pristop k trgu ter posredovanje objektivnih informacij potrošnikom in državljanom;</a:t>
            </a:r>
          </a:p>
          <a:p>
            <a:pPr marL="708025" indent="-619125" algn="just"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4800" dirty="0">
                <a:latin typeface="Congenial Light" panose="02000503040000020004" pitchFamily="2" charset="0"/>
              </a:rPr>
              <a:t>Opredeliti </a:t>
            </a:r>
            <a:r>
              <a:rPr lang="sl-SI" sz="4800" b="1" dirty="0">
                <a:latin typeface="Congenial Light" panose="02000503040000020004" pitchFamily="2" charset="0"/>
              </a:rPr>
              <a:t>raziskovalne potrebe iz prakse </a:t>
            </a:r>
            <a:r>
              <a:rPr lang="sl-SI" sz="4800" dirty="0">
                <a:latin typeface="Congenial Light" panose="02000503040000020004" pitchFamily="2" charset="0"/>
              </a:rPr>
              <a:t>povezane z diferenciacijo proizvodov, ter predlagati smernice za nadaljnje raziskave;</a:t>
            </a:r>
          </a:p>
          <a:p>
            <a:pPr marL="708025" indent="-619125" algn="just"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4800" dirty="0">
                <a:latin typeface="Congenial Light" panose="02000503040000020004" pitchFamily="2" charset="0"/>
              </a:rPr>
              <a:t>Raziskati in opredeliti, katere in kako lahko </a:t>
            </a:r>
            <a:r>
              <a:rPr lang="sl-SI" sz="4800" b="1" dirty="0">
                <a:latin typeface="Congenial Light" panose="02000503040000020004" pitchFamily="2" charset="0"/>
              </a:rPr>
              <a:t>IKT-tehnologije, orodja</a:t>
            </a:r>
            <a:r>
              <a:rPr lang="sl-SI" sz="4800" dirty="0">
                <a:latin typeface="Congenial Light" panose="02000503040000020004" pitchFamily="2" charset="0"/>
              </a:rPr>
              <a:t> (npr. potrošniška omrežja na Facebooku) pomagajo zlasti proizvajalcem na oddaljenih območjih;</a:t>
            </a:r>
          </a:p>
          <a:p>
            <a:pPr marL="708025" indent="-619125" algn="just">
              <a:lnSpc>
                <a:spcPts val="6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4800">
                <a:latin typeface="Congenial Light" panose="02000503040000020004" pitchFamily="2" charset="0"/>
              </a:rPr>
              <a:t>Predlagati inovativne </a:t>
            </a:r>
            <a:r>
              <a:rPr lang="sl-SI" sz="4800" dirty="0">
                <a:latin typeface="Congenial Light" panose="02000503040000020004" pitchFamily="2" charset="0"/>
              </a:rPr>
              <a:t>ukrepe in ideje za operativne skupine (EIP projekti).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E86FDFB-17A6-80E6-34F4-EC8AC1FF44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7" t="6204" r="33333" b="10185"/>
          <a:stretch>
            <a:fillRect/>
          </a:stretch>
        </p:blipFill>
        <p:spPr>
          <a:xfrm>
            <a:off x="3456608" y="31913700"/>
            <a:ext cx="6624736" cy="9274632"/>
          </a:xfrm>
          <a:prstGeom prst="rect">
            <a:avLst/>
          </a:prstGeom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8FA11B8C-9306-0D22-5AE9-844C9326AD57}"/>
              </a:ext>
            </a:extLst>
          </p:cNvPr>
          <p:cNvSpPr txBox="1"/>
          <p:nvPr/>
        </p:nvSpPr>
        <p:spPr>
          <a:xfrm>
            <a:off x="3456609" y="41548916"/>
            <a:ext cx="254908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dirty="0">
                <a:latin typeface="Congenial Light" panose="02000503040000020004" pitchFamily="2" charset="0"/>
              </a:rPr>
              <a:t>Poročilo in informacije dostopno na povezavi https://eu-cap-network.ec.europa.eu/publications/eu-cap-network-focus-group-alternative-solutions-livestock-product-differentiation_en</a:t>
            </a:r>
          </a:p>
        </p:txBody>
      </p: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BCF7E662-83D9-E853-0997-388C57919E0D}"/>
              </a:ext>
            </a:extLst>
          </p:cNvPr>
          <p:cNvCxnSpPr/>
          <p:nvPr/>
        </p:nvCxnSpPr>
        <p:spPr>
          <a:xfrm>
            <a:off x="27350" y="26993682"/>
            <a:ext cx="3240404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BF75A633-E5B9-27A3-9F28-DB77FC213A86}"/>
              </a:ext>
            </a:extLst>
          </p:cNvPr>
          <p:cNvCxnSpPr>
            <a:cxnSpLocks/>
          </p:cNvCxnSpPr>
          <p:nvPr/>
        </p:nvCxnSpPr>
        <p:spPr>
          <a:xfrm>
            <a:off x="-36004" y="31553115"/>
            <a:ext cx="3250340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U CAP Network logo">
            <a:extLst>
              <a:ext uri="{FF2B5EF4-FFF2-40B4-BE49-F238E27FC236}">
                <a16:creationId xmlns:a16="http://schemas.microsoft.com/office/drawing/2014/main" id="{94A77F24-C33B-C1DD-7F15-539A820D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5" y="1343931"/>
            <a:ext cx="7543430" cy="29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</TotalTime>
  <Words>423</Words>
  <Application>Microsoft Office PowerPoint</Application>
  <PresentationFormat>Po meri</PresentationFormat>
  <Paragraphs>25</Paragraphs>
  <Slides>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Congenial Light</vt:lpstr>
      <vt:lpstr>Dreaming Outloud Pro</vt:lpstr>
      <vt:lpstr>Officeova tema</vt:lpstr>
      <vt:lpstr>PowerPointova predstavitev</vt:lpstr>
    </vt:vector>
  </TitlesOfParts>
  <Company>Kmetijski inštitut Slovenije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Bojana Savić</dc:creator>
  <cp:lastModifiedBy>Matej Štepec</cp:lastModifiedBy>
  <cp:revision>121</cp:revision>
  <dcterms:created xsi:type="dcterms:W3CDTF">2025-09-29T04:56:21Z</dcterms:created>
  <dcterms:modified xsi:type="dcterms:W3CDTF">2025-12-18T18:29:58Z</dcterms:modified>
</cp:coreProperties>
</file>