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1" r:id="rId4"/>
    <p:sldId id="262" r:id="rId5"/>
    <p:sldId id="263" r:id="rId6"/>
    <p:sldId id="264" r:id="rId7"/>
    <p:sldId id="268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 autoAdjust="0"/>
    <p:restoredTop sz="88889" autoAdjust="0"/>
  </p:normalViewPr>
  <p:slideViewPr>
    <p:cSldViewPr snapToGrid="0">
      <p:cViewPr varScale="1">
        <p:scale>
          <a:sx n="82" d="100"/>
          <a:sy n="82" d="100"/>
        </p:scale>
        <p:origin x="9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FEF6-BB65-4F1D-8664-9F868E546EE5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28EC3-09EE-45CA-BAB5-F674121DEF3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73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Predlog</a:t>
            </a:r>
            <a:r>
              <a:rPr lang="sl-SI" baseline="0" dirty="0"/>
              <a:t> naslovnice 2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237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907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6051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17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29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62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788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34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00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83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079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98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325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21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andrej.kastelic@kgzs-zavodnm.si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image" Target="../media/image29.png"/><Relationship Id="rId4" Type="http://schemas.openxmlformats.org/officeDocument/2006/relationships/hyperlink" Target="https://www.kmetijskizavod-nm.si/projekti/prp-projekti/zmanjsevanje-izpustov-toplogrednih-plinov-z-nacrtno-odbiro-plemenskih-svinj-in-merjascev" TargetMode="External"/><Relationship Id="rId9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11" Type="http://schemas.openxmlformats.org/officeDocument/2006/relationships/image" Target="../media/image13.png"/><Relationship Id="rId5" Type="http://schemas.openxmlformats.org/officeDocument/2006/relationships/image" Target="../media/image3.jpe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3.jpe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28.gif"/><Relationship Id="rId4" Type="http://schemas.openxmlformats.org/officeDocument/2006/relationships/image" Target="../media/image3.jpe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337590"/>
            <a:ext cx="9144000" cy="2354263"/>
          </a:xfrm>
        </p:spPr>
        <p:txBody>
          <a:bodyPr>
            <a:normAutofit/>
          </a:bodyPr>
          <a:lstStyle/>
          <a:p>
            <a:r>
              <a:rPr lang="sl-SI" sz="5300" b="1" dirty="0"/>
              <a:t>DOGODEK EVROPSKEGA PARTNERSTVA ZA INOVACIJE - EIP</a:t>
            </a:r>
            <a:endParaRPr lang="sl-SI" sz="4000" b="1" dirty="0"/>
          </a:p>
        </p:txBody>
      </p:sp>
      <p:pic>
        <p:nvPicPr>
          <p:cNvPr id="11" name="Slika 10" title="logotip Evropskega partnerstva za inovacije na področju kmetijske produktivnosti in trajnost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87" y="2606128"/>
            <a:ext cx="1828800" cy="2401824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95663" y="3602038"/>
            <a:ext cx="9465572" cy="2306084"/>
          </a:xfrm>
        </p:spPr>
        <p:txBody>
          <a:bodyPr>
            <a:normAutofit/>
          </a:bodyPr>
          <a:lstStyle/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r>
              <a:rPr lang="sl-SI" b="1" dirty="0"/>
              <a:t>ORGANIZIRA MINISTRSTVO ZA KMETIJSTVO, GOZDARSTVO IN PREHRANO</a:t>
            </a:r>
          </a:p>
          <a:p>
            <a:r>
              <a:rPr lang="sl-SI" b="1" dirty="0"/>
              <a:t>Bled, 22. november 2023</a:t>
            </a:r>
          </a:p>
        </p:txBody>
      </p:sp>
      <p:pic>
        <p:nvPicPr>
          <p:cNvPr id="5" name="Slika 4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8" name="Slika 7" title="logotip Ministrstva za kmetijstvo, gozdarstvo in prehrano Republike Slovenij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lika 5" title="logotip vodilnega partnerja KGZS - Zavod Novo mesto">
            <a:extLst>
              <a:ext uri="{FF2B5EF4-FFF2-40B4-BE49-F238E27FC236}">
                <a16:creationId xmlns:a16="http://schemas.microsoft.com/office/drawing/2014/main" id="{C04CD821-992A-F7D3-29DB-37B0C30429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467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71565"/>
            <a:ext cx="10515600" cy="1325563"/>
          </a:xfrm>
        </p:spPr>
        <p:txBody>
          <a:bodyPr>
            <a:normAutofit/>
          </a:bodyPr>
          <a:lstStyle/>
          <a:p>
            <a:r>
              <a:rPr lang="sl-SI" sz="5300" b="1" dirty="0"/>
              <a:t>Kontaktni podatki vodilnega partnerja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838200" y="227091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i="1" dirty="0"/>
          </a:p>
          <a:p>
            <a:pPr marL="0" indent="0">
              <a:buNone/>
            </a:pPr>
            <a:r>
              <a:rPr lang="sl-SI" i="1" dirty="0"/>
              <a:t>Vodja projekta</a:t>
            </a:r>
          </a:p>
          <a:p>
            <a:r>
              <a:rPr lang="sl-SI" i="1" dirty="0">
                <a:solidFill>
                  <a:srgbClr val="00B050"/>
                </a:solidFill>
              </a:rPr>
              <a:t>mag. Andrej Kastelic</a:t>
            </a:r>
          </a:p>
          <a:p>
            <a:r>
              <a:rPr lang="sl-SI" dirty="0">
                <a:hlinkClick r:id="rId3"/>
              </a:rPr>
              <a:t>andrej.kastelic@kgzs-zavodnm.si</a:t>
            </a:r>
            <a:r>
              <a:rPr lang="sl-SI" dirty="0"/>
              <a:t> </a:t>
            </a:r>
          </a:p>
          <a:p>
            <a:r>
              <a:rPr lang="sl-SI" i="1" dirty="0">
                <a:solidFill>
                  <a:srgbClr val="00B050"/>
                </a:solidFill>
              </a:rPr>
              <a:t>07 373 05 95</a:t>
            </a:r>
          </a:p>
          <a:p>
            <a:r>
              <a:rPr lang="sl-SI" dirty="0">
                <a:hlinkClick r:id="rId4"/>
              </a:rPr>
              <a:t>https://www.kmetijskizavod-nm.si/projekti/prp-projekti/zmanjsevanje-izpustov-toplogrednih-plinov-z-nacrtno-odbiro-plemenskih-svinj-in-merjascev</a:t>
            </a:r>
            <a:r>
              <a:rPr lang="sl-SI" dirty="0"/>
              <a:t> 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3C9C7800-5634-1DD4-6905-15692C95C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 title="QR koda s povezavo do spletne strani projekta EIP">
            <a:extLst>
              <a:ext uri="{FF2B5EF4-FFF2-40B4-BE49-F238E27FC236}">
                <a16:creationId xmlns:a16="http://schemas.microsoft.com/office/drawing/2014/main" id="{59795DA4-28F5-72F8-1A82-EC998CB264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22710" y="2279477"/>
            <a:ext cx="1926785" cy="1953923"/>
          </a:xfrm>
          <a:prstGeom prst="rect">
            <a:avLst/>
          </a:prstGeom>
        </p:spPr>
      </p:pic>
      <p:sp>
        <p:nvSpPr>
          <p:cNvPr id="7" name="Podnaslov 2">
            <a:extLst>
              <a:ext uri="{FF2B5EF4-FFF2-40B4-BE49-F238E27FC236}">
                <a16:creationId xmlns:a16="http://schemas.microsoft.com/office/drawing/2014/main" id="{593450A1-C4F1-27AC-C279-AD3D92F4D9C8}"/>
              </a:ext>
            </a:extLst>
          </p:cNvPr>
          <p:cNvSpPr txBox="1">
            <a:spLocks/>
          </p:cNvSpPr>
          <p:nvPr/>
        </p:nvSpPr>
        <p:spPr>
          <a:xfrm>
            <a:off x="8286335" y="828675"/>
            <a:ext cx="3905666" cy="4535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l-SI" dirty="0"/>
              <a:t>Zahvala:</a:t>
            </a:r>
          </a:p>
          <a:p>
            <a:r>
              <a:rPr lang="sl-SI" dirty="0">
                <a:solidFill>
                  <a:srgbClr val="00B050"/>
                </a:solidFill>
              </a:rPr>
              <a:t>MKGP in ARSKTRP za odobritev projekta,</a:t>
            </a:r>
          </a:p>
          <a:p>
            <a:r>
              <a:rPr lang="sl-SI" dirty="0">
                <a:solidFill>
                  <a:srgbClr val="00B050"/>
                </a:solidFill>
              </a:rPr>
              <a:t>partnerjem za že izvedene aktivnosti,</a:t>
            </a:r>
          </a:p>
          <a:p>
            <a:r>
              <a:rPr lang="sl-SI" dirty="0">
                <a:solidFill>
                  <a:srgbClr val="00B050"/>
                </a:solidFill>
              </a:rPr>
              <a:t>rejcem za soglasje za odvzem vzorcev za genotipizacijo,</a:t>
            </a:r>
          </a:p>
          <a:p>
            <a:r>
              <a:rPr lang="sl-SI" dirty="0">
                <a:solidFill>
                  <a:srgbClr val="00B050"/>
                </a:solidFill>
              </a:rPr>
              <a:t>sodelavcem za angažiranost pri projektih ter direktorju za omogočanje projektnega dela.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396CF18E-7EF2-6D89-6648-03CC5069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0603" y="1465685"/>
            <a:ext cx="1168248" cy="719880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F9C572FF-9CDF-E0B3-D841-F87FF8712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76" y="1429582"/>
            <a:ext cx="1098087" cy="72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8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55700"/>
            <a:ext cx="9144000" cy="2354263"/>
          </a:xfrm>
        </p:spPr>
        <p:txBody>
          <a:bodyPr>
            <a:normAutofit fontScale="90000"/>
          </a:bodyPr>
          <a:lstStyle/>
          <a:p>
            <a:r>
              <a:rPr lang="sl-SI" sz="5300" b="1" dirty="0">
                <a:solidFill>
                  <a:srgbClr val="00B050"/>
                </a:solidFill>
              </a:rPr>
              <a:t>ZMANJŠEVANJE IZPUSTOV TOPLOGREDNIH PLINOV Z NAČRTNO ODBIRO PLEMENSKIH SVINJ IN MERJASCEV</a:t>
            </a:r>
            <a:b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l-SI" sz="4000" b="1" dirty="0">
              <a:solidFill>
                <a:srgbClr val="00B05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sl-SI" b="1" dirty="0"/>
          </a:p>
          <a:p>
            <a:r>
              <a:rPr lang="sl-SI" b="1" dirty="0">
                <a:solidFill>
                  <a:srgbClr val="00B050"/>
                </a:solidFill>
              </a:rPr>
              <a:t>VODILNI PARTNER: Kmetijsko gozdarska zbornica Slovenije, </a:t>
            </a:r>
          </a:p>
          <a:p>
            <a:r>
              <a:rPr lang="sl-SI" b="1" dirty="0">
                <a:solidFill>
                  <a:srgbClr val="00B050"/>
                </a:solidFill>
              </a:rPr>
              <a:t>Kmetijsko gozdarski zavod Novo mesto</a:t>
            </a:r>
          </a:p>
          <a:p>
            <a:endParaRPr lang="sl-SI" b="1" dirty="0">
              <a:solidFill>
                <a:srgbClr val="00B050"/>
              </a:solidFill>
            </a:endParaRPr>
          </a:p>
          <a:p>
            <a:r>
              <a:rPr lang="sl-SI" b="1" dirty="0">
                <a:solidFill>
                  <a:srgbClr val="00B050"/>
                </a:solidFill>
              </a:rPr>
              <a:t>Vodja projekta: mag. Andrej Kastelic</a:t>
            </a:r>
            <a:endParaRPr lang="sl-SI" dirty="0">
              <a:solidFill>
                <a:srgbClr val="00B050"/>
              </a:solidFill>
            </a:endParaRPr>
          </a:p>
        </p:txBody>
      </p:sp>
      <p:pic>
        <p:nvPicPr>
          <p:cNvPr id="16" name="Slika 15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9" name="Slika 18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5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ECBD7BF7-05E4-626A-2093-A65FFB063A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249C971-E5F6-A808-8314-8BC6EDF43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463" y="4462846"/>
            <a:ext cx="1168248" cy="71988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90076BB-78FA-DCC8-F5AE-C6CC2B5FE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080353"/>
            <a:ext cx="941372" cy="62122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CC5A4FC-59C2-1FC8-F215-9A110CB5A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828" y="2720413"/>
            <a:ext cx="1168248" cy="71988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224DBE29-19AB-1ED5-B57F-771324532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521" y="975641"/>
            <a:ext cx="741293" cy="45678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9ABED630-CB67-6622-96F5-3E5041F6D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8853" y="4885857"/>
            <a:ext cx="746682" cy="460109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51CCA28D-DE15-7FDF-DA95-905488860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80" y="3886069"/>
            <a:ext cx="941372" cy="621229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FBA56804-1B1D-5273-C838-1E0D23801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366" y="442396"/>
            <a:ext cx="941372" cy="621229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082730A2-3D21-8F3B-1759-C981A7FEA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5" y="2193693"/>
            <a:ext cx="621528" cy="410158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88C2694C-589D-C420-0F0C-BF0411BCE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10" y="5104307"/>
            <a:ext cx="621528" cy="410158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19B87F00-1B15-778E-5DD6-0BDFB6F6C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138" y="3255961"/>
            <a:ext cx="514626" cy="317115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C9B01110-93C5-562E-4C63-7852FA9E8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0947" y="3278688"/>
            <a:ext cx="514626" cy="31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5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OSNOVNI PODATKI O PROJEKTU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/>
              <a:t>Ostali člani partnerstva: </a:t>
            </a:r>
          </a:p>
          <a:p>
            <a:r>
              <a:rPr lang="sl-SI" i="1" dirty="0">
                <a:solidFill>
                  <a:srgbClr val="00B050"/>
                </a:solidFill>
              </a:rPr>
              <a:t>Kmetijsko gozdarski zavodi Murska Sobota, Ptuj in Celje, </a:t>
            </a:r>
          </a:p>
          <a:p>
            <a:r>
              <a:rPr lang="sl-SI" i="1" dirty="0">
                <a:solidFill>
                  <a:srgbClr val="00B050"/>
                </a:solidFill>
              </a:rPr>
              <a:t>Biotehniška fakulteta, Oddelek za zootehniko, </a:t>
            </a:r>
          </a:p>
          <a:p>
            <a:r>
              <a:rPr lang="sl-SI" i="1" dirty="0">
                <a:solidFill>
                  <a:srgbClr val="00B050"/>
                </a:solidFill>
              </a:rPr>
              <a:t>Visoka šola za upravljanje podeželja GRM Novo mesto, </a:t>
            </a:r>
          </a:p>
          <a:p>
            <a:r>
              <a:rPr lang="sl-SI" i="1" dirty="0">
                <a:solidFill>
                  <a:srgbClr val="00B050"/>
                </a:solidFill>
              </a:rPr>
              <a:t>Slovenska zveza prašičerejcev ter </a:t>
            </a:r>
          </a:p>
          <a:p>
            <a:r>
              <a:rPr lang="sl-SI" i="1" dirty="0">
                <a:solidFill>
                  <a:srgbClr val="00B050"/>
                </a:solidFill>
              </a:rPr>
              <a:t>kmetije: </a:t>
            </a:r>
            <a:r>
              <a:rPr lang="sl-SI" i="1" dirty="0" err="1">
                <a:solidFill>
                  <a:srgbClr val="00B050"/>
                </a:solidFill>
              </a:rPr>
              <a:t>Juratovec</a:t>
            </a:r>
            <a:r>
              <a:rPr lang="sl-SI" i="1" dirty="0">
                <a:solidFill>
                  <a:srgbClr val="00B050"/>
                </a:solidFill>
              </a:rPr>
              <a:t>, Terčič, </a:t>
            </a:r>
            <a:r>
              <a:rPr lang="sl-SI" i="1" dirty="0" err="1">
                <a:solidFill>
                  <a:srgbClr val="00B050"/>
                </a:solidFill>
              </a:rPr>
              <a:t>Galunder</a:t>
            </a:r>
            <a:r>
              <a:rPr lang="sl-SI" i="1" dirty="0">
                <a:solidFill>
                  <a:srgbClr val="00B050"/>
                </a:solidFill>
              </a:rPr>
              <a:t>, Varga in </a:t>
            </a:r>
            <a:r>
              <a:rPr lang="sl-SI" i="1" dirty="0" err="1">
                <a:solidFill>
                  <a:srgbClr val="00B050"/>
                </a:solidFill>
              </a:rPr>
              <a:t>Kete</a:t>
            </a:r>
            <a:r>
              <a:rPr lang="sl-SI" i="1" dirty="0">
                <a:solidFill>
                  <a:srgbClr val="00B050"/>
                </a:solidFill>
              </a:rPr>
              <a:t>.</a:t>
            </a:r>
          </a:p>
          <a:p>
            <a:endParaRPr lang="sl-SI" dirty="0"/>
          </a:p>
          <a:p>
            <a:r>
              <a:rPr lang="sl-SI" dirty="0"/>
              <a:t>Tip projekta: EIP</a:t>
            </a:r>
          </a:p>
          <a:p>
            <a:r>
              <a:rPr lang="sl-SI" dirty="0"/>
              <a:t>Tematika projekta: </a:t>
            </a:r>
            <a:r>
              <a:rPr lang="sl-SI" i="1" dirty="0">
                <a:solidFill>
                  <a:srgbClr val="00B050"/>
                </a:solidFill>
              </a:rPr>
              <a:t>inovativne tehnologije reje za zmanjšanje izpustov toplogrednih plinov in </a:t>
            </a:r>
            <a:r>
              <a:rPr lang="sl-SI" i="1" dirty="0" err="1">
                <a:solidFill>
                  <a:srgbClr val="00B050"/>
                </a:solidFill>
              </a:rPr>
              <a:t>amoniaka</a:t>
            </a:r>
            <a:r>
              <a:rPr lang="sl-SI" i="1" dirty="0">
                <a:solidFill>
                  <a:srgbClr val="00B050"/>
                </a:solidFill>
              </a:rPr>
              <a:t> pri </a:t>
            </a:r>
            <a:r>
              <a:rPr lang="sl-SI" i="1" dirty="0" err="1">
                <a:solidFill>
                  <a:srgbClr val="00B050"/>
                </a:solidFill>
              </a:rPr>
              <a:t>rejnih</a:t>
            </a:r>
            <a:r>
              <a:rPr lang="sl-SI" i="1" dirty="0">
                <a:solidFill>
                  <a:srgbClr val="00B050"/>
                </a:solidFill>
              </a:rPr>
              <a:t> živalih</a:t>
            </a:r>
          </a:p>
          <a:p>
            <a:r>
              <a:rPr lang="sl-SI" dirty="0"/>
              <a:t>Obdobje trajanja projekta: </a:t>
            </a:r>
            <a:r>
              <a:rPr lang="sl-SI" i="1" dirty="0">
                <a:solidFill>
                  <a:srgbClr val="00B050"/>
                </a:solidFill>
              </a:rPr>
              <a:t>12.05.2023 – 11.05.2025</a:t>
            </a:r>
          </a:p>
          <a:p>
            <a:r>
              <a:rPr lang="sl-SI" dirty="0"/>
              <a:t>Višina odobrenih sredstev: </a:t>
            </a:r>
            <a:r>
              <a:rPr lang="sl-SI" i="1" dirty="0">
                <a:solidFill>
                  <a:srgbClr val="00B050"/>
                </a:solidFill>
              </a:rPr>
              <a:t>240.000,00</a:t>
            </a:r>
            <a:r>
              <a:rPr lang="sl-SI" dirty="0"/>
              <a:t> €</a:t>
            </a:r>
          </a:p>
          <a:p>
            <a:endParaRPr lang="sl-SI" dirty="0"/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642F4751-7AFF-F382-B3C5-57C3153929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27BBA3C-6BA7-4EC7-41E3-8C7E96390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6487" y="0"/>
            <a:ext cx="2725513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2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3103" y="49208"/>
            <a:ext cx="10515600" cy="1325563"/>
          </a:xfrm>
        </p:spPr>
        <p:txBody>
          <a:bodyPr>
            <a:normAutofit/>
          </a:bodyPr>
          <a:lstStyle/>
          <a:p>
            <a:r>
              <a:rPr lang="sl-SI" sz="5300" b="1" dirty="0"/>
              <a:t>PRAKTIČNI PROBLEM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115216" y="1164894"/>
            <a:ext cx="871115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Toplogredni plini predstavljajo vse večji pomen v javnosti.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Prašičereja in izpusti?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Načini zniževanja izpustov iz prašičereje: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krmni obrok, dodatki v krmo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preprečevanje raztrosa krme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preprečevanje obolenj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uspešnost pripustov/osemenitev…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…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kaj pa genetika?</a:t>
            </a: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3B847B9B-552C-F589-CA0B-260E79C79E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limate Spiral">
            <a:hlinkClick r:id="" action="ppaction://media"/>
            <a:extLst>
              <a:ext uri="{FF2B5EF4-FFF2-40B4-BE49-F238E27FC236}">
                <a16:creationId xmlns:a16="http://schemas.microsoft.com/office/drawing/2014/main" id="{B9A6CC4C-22BD-4058-EA5E-669E04B4D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79529" y="1544563"/>
            <a:ext cx="4882691" cy="274630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006E84AB-E861-C56E-47F2-1C8AE13B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9529" y="4358051"/>
            <a:ext cx="4882692" cy="141695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CD85EAE-52FC-B31A-C6F3-66119D9FB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6940" y="11089"/>
            <a:ext cx="1655059" cy="115380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EDCC15E0-A13D-9913-55DD-C8217988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6415" y="11089"/>
            <a:ext cx="1970203" cy="11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NAMEN IN CILJI PROJEKTA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911448" y="1317755"/>
            <a:ext cx="108793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Ali lahko z genetiko vplivamo na zniževanje izpustov toplogrednih plinov?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0AA15700-B700-D6AE-5A00-9FB5BC1A6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značba mesta vsebine 10">
            <a:extLst>
              <a:ext uri="{FF2B5EF4-FFF2-40B4-BE49-F238E27FC236}">
                <a16:creationId xmlns:a16="http://schemas.microsoft.com/office/drawing/2014/main" id="{524B248D-20A8-7B38-54F1-0CF94CC1C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6" y="3143397"/>
            <a:ext cx="5128819" cy="279849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54254EF-ABB4-DB4A-60CA-3F104B5F6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7256" y="1792990"/>
            <a:ext cx="2937946" cy="1126688"/>
          </a:xfrm>
          <a:prstGeom prst="rect">
            <a:avLst/>
          </a:prstGeom>
        </p:spPr>
      </p:pic>
      <p:pic>
        <p:nvPicPr>
          <p:cNvPr id="7" name="Označba mesta vsebine 10">
            <a:extLst>
              <a:ext uri="{FF2B5EF4-FFF2-40B4-BE49-F238E27FC236}">
                <a16:creationId xmlns:a16="http://schemas.microsoft.com/office/drawing/2014/main" id="{CF7EC53F-FFD1-0215-9D1C-642F93EFA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2340" y="2215299"/>
            <a:ext cx="5807796" cy="3365143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89D4EDF2-5D26-099D-46D1-C5F42242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927" y="1782113"/>
            <a:ext cx="1034850" cy="123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5635" y="16468"/>
            <a:ext cx="10515600" cy="949878"/>
          </a:xfrm>
        </p:spPr>
        <p:txBody>
          <a:bodyPr>
            <a:normAutofit/>
          </a:bodyPr>
          <a:lstStyle/>
          <a:p>
            <a:r>
              <a:rPr lang="sl-SI" sz="5300" b="1" dirty="0"/>
              <a:t>DOSEDANJI REZULTATI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0" y="795773"/>
            <a:ext cx="12192000" cy="555397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gen GBP1 - ob okužbi z virusom PRRS je (SNP 50K plus RS80800372) 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alel A nezaželen (več virusa v krvi, slabši dnevni prirast),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alel G zaželen (manj virusa v krvi, večji dnevni prirast, manj abortusov),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gen GBP5 - ob okužbi z virusom PRRS je (SNP 50K plus RS340943904):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polimorfizem G&gt;T, nezaželen alel G kodira skrajšani, nefunkcionalni GBP5 protein ter slab imunski odziv na virus PRRS,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gen MUC4 – občutljivost na bakterijo E. coli sev F4 (SNP 50K plus RS338992994; SNP </a:t>
            </a:r>
            <a:r>
              <a:rPr lang="sl-SI" sz="2900" i="1" dirty="0">
                <a:solidFill>
                  <a:srgbClr val="00B050"/>
                </a:solidFill>
              </a:rPr>
              <a:t>80K RS80937492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i="1" dirty="0">
                <a:solidFill>
                  <a:srgbClr val="00B050"/>
                </a:solidFill>
              </a:rPr>
              <a:t>):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alel G je povezan s prisotnostjo receptorja - občutljivost na </a:t>
            </a:r>
            <a:r>
              <a:rPr lang="it-IT" i="1" dirty="0" err="1">
                <a:solidFill>
                  <a:srgbClr val="00B050"/>
                </a:solidFill>
              </a:rPr>
              <a:t>bakterijo</a:t>
            </a:r>
            <a:r>
              <a:rPr lang="it-IT" i="1" dirty="0">
                <a:solidFill>
                  <a:srgbClr val="00B050"/>
                </a:solidFill>
              </a:rPr>
              <a:t> E. coli</a:t>
            </a:r>
            <a:r>
              <a:rPr lang="sl-SI" i="1" dirty="0">
                <a:solidFill>
                  <a:srgbClr val="00B050"/>
                </a:solidFill>
              </a:rPr>
              <a:t> sev F4,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alel C je povezanim z odsotnostjo receptorja - odporen na bakterijo,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</a:t>
            </a:r>
            <a:r>
              <a:rPr lang="it-IT" i="1" dirty="0">
                <a:solidFill>
                  <a:srgbClr val="00B050"/>
                </a:solidFill>
              </a:rPr>
              <a:t> </a:t>
            </a:r>
            <a:r>
              <a:rPr lang="sl-SI" i="1" dirty="0">
                <a:solidFill>
                  <a:srgbClr val="00B050"/>
                </a:solidFill>
              </a:rPr>
              <a:t>g</a:t>
            </a:r>
            <a:r>
              <a:rPr lang="it-IT" i="1" dirty="0">
                <a:solidFill>
                  <a:srgbClr val="00B050"/>
                </a:solidFill>
              </a:rPr>
              <a:t>en FUT1</a:t>
            </a:r>
            <a:r>
              <a:rPr lang="sl-SI" i="1" dirty="0">
                <a:solidFill>
                  <a:srgbClr val="00B050"/>
                </a:solidFill>
              </a:rPr>
              <a:t> – občutljivost na bakterijo E. coli sev F18 (</a:t>
            </a:r>
            <a:r>
              <a:rPr lang="it-IT" i="1" dirty="0">
                <a:solidFill>
                  <a:srgbClr val="00B050"/>
                </a:solidFill>
              </a:rPr>
              <a:t>SNP</a:t>
            </a:r>
            <a:r>
              <a:rPr lang="sl-SI" i="1" dirty="0">
                <a:solidFill>
                  <a:srgbClr val="00B050"/>
                </a:solidFill>
              </a:rPr>
              <a:t> 50K plus RS</a:t>
            </a:r>
            <a:r>
              <a:rPr lang="it-IT" i="1" dirty="0">
                <a:solidFill>
                  <a:srgbClr val="00B050"/>
                </a:solidFill>
              </a:rPr>
              <a:t>335979375</a:t>
            </a:r>
            <a:r>
              <a:rPr lang="sl-SI" i="1" dirty="0">
                <a:solidFill>
                  <a:srgbClr val="00B050"/>
                </a:solidFill>
              </a:rPr>
              <a:t>):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alel G je povezan s prisotnostjo receptorja - občutljivost na E. coli sev F18,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a</a:t>
            </a:r>
            <a:r>
              <a:rPr lang="it-IT" i="1" dirty="0" err="1">
                <a:solidFill>
                  <a:srgbClr val="00B050"/>
                </a:solidFill>
              </a:rPr>
              <a:t>lel</a:t>
            </a:r>
            <a:r>
              <a:rPr lang="it-IT" i="1" dirty="0">
                <a:solidFill>
                  <a:srgbClr val="00B050"/>
                </a:solidFill>
              </a:rPr>
              <a:t> A je </a:t>
            </a:r>
            <a:r>
              <a:rPr lang="it-IT" i="1" dirty="0" err="1">
                <a:solidFill>
                  <a:srgbClr val="00B050"/>
                </a:solidFill>
              </a:rPr>
              <a:t>povezan</a:t>
            </a:r>
            <a:r>
              <a:rPr lang="it-IT" i="1" dirty="0">
                <a:solidFill>
                  <a:srgbClr val="00B050"/>
                </a:solidFill>
              </a:rPr>
              <a:t> z </a:t>
            </a:r>
            <a:r>
              <a:rPr lang="it-IT" i="1" dirty="0" err="1">
                <a:solidFill>
                  <a:srgbClr val="00B050"/>
                </a:solidFill>
              </a:rPr>
              <a:t>odsotnostjo</a:t>
            </a:r>
            <a:r>
              <a:rPr lang="it-IT" i="1" dirty="0">
                <a:solidFill>
                  <a:srgbClr val="00B050"/>
                </a:solidFill>
              </a:rPr>
              <a:t> </a:t>
            </a:r>
            <a:r>
              <a:rPr lang="it-IT" i="1" dirty="0" err="1">
                <a:solidFill>
                  <a:srgbClr val="00B050"/>
                </a:solidFill>
              </a:rPr>
              <a:t>receptorja</a:t>
            </a:r>
            <a:r>
              <a:rPr lang="it-IT" i="1" dirty="0">
                <a:solidFill>
                  <a:srgbClr val="00B050"/>
                </a:solidFill>
              </a:rPr>
              <a:t> </a:t>
            </a:r>
            <a:r>
              <a:rPr lang="sl-SI" i="1" dirty="0">
                <a:solidFill>
                  <a:srgbClr val="00B050"/>
                </a:solidFill>
              </a:rPr>
              <a:t>- odporen na E. coli sev F18,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gen MTTP za ph in barvo mesa SNP rs335896411 C&gt;T: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genotipi CC in TT imajo bolj rumeno meso, kot živali z genotipom CT,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živali z genotipom CC imajo višji pH, 45 minut po zakolu, kot genotip TT,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Živali z genotipom CC imajo nižjo povprečno debelino hrbtne slanine v primerjavi s genotipom TT,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	- v naši populaciji prašičev je 223 živali genotipa CC, 293 živali genotipa CT in 124 genotipa TT, alel C je v povezavi s povečanim prenosom lipida.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15F59F0D-7EEB-D193-2991-F4F0D33E95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6D558C7-BE77-0763-6D32-C4C34875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9068" y="2762249"/>
            <a:ext cx="2199968" cy="2355297"/>
          </a:xfrm>
          <a:prstGeom prst="rect">
            <a:avLst/>
          </a:prstGeom>
        </p:spPr>
      </p:pic>
      <p:pic>
        <p:nvPicPr>
          <p:cNvPr id="7" name="Picture 2" descr="Elyx Elyxyak Sticker - Elyx Elyxyak Helix Stickers">
            <a:extLst>
              <a:ext uri="{FF2B5EF4-FFF2-40B4-BE49-F238E27FC236}">
                <a16:creationId xmlns:a16="http://schemas.microsoft.com/office/drawing/2014/main" id="{46167F23-8599-56A0-EE4A-82D3FBEDE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730" y="247632"/>
            <a:ext cx="1332456" cy="16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56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IF dna, best animated GIFs free download ">
            <a:extLst>
              <a:ext uri="{FF2B5EF4-FFF2-40B4-BE49-F238E27FC236}">
                <a16:creationId xmlns:a16="http://schemas.microsoft.com/office/drawing/2014/main" id="{BE14BF80-CFA7-169B-DCBA-F45B9FD67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319885"/>
            <a:ext cx="2283251" cy="296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785" y="161934"/>
            <a:ext cx="10515600" cy="1325563"/>
          </a:xfrm>
        </p:spPr>
        <p:txBody>
          <a:bodyPr>
            <a:normAutofit/>
          </a:bodyPr>
          <a:lstStyle/>
          <a:p>
            <a:r>
              <a:rPr lang="sl-SI" sz="5300" b="1" dirty="0"/>
              <a:t>V RAZISKOVANJU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207391" y="1187845"/>
            <a:ext cx="11434712" cy="499704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i="1" dirty="0">
                <a:solidFill>
                  <a:srgbClr val="00B050"/>
                </a:solidFill>
              </a:rPr>
              <a:t>- </a:t>
            </a:r>
            <a:r>
              <a:rPr lang="sl-SI" sz="2900" i="1" dirty="0">
                <a:solidFill>
                  <a:srgbClr val="00B050"/>
                </a:solidFill>
              </a:rPr>
              <a:t>Gen LEPR – </a:t>
            </a:r>
            <a:r>
              <a:rPr lang="sl-SI" sz="2900" i="1" u="sng" dirty="0">
                <a:solidFill>
                  <a:srgbClr val="00B050"/>
                </a:solidFill>
              </a:rPr>
              <a:t>rastni gen, zamaščenost </a:t>
            </a:r>
            <a:r>
              <a:rPr lang="sl-SI" sz="2900" i="1" dirty="0">
                <a:solidFill>
                  <a:srgbClr val="00B050"/>
                </a:solidFill>
              </a:rPr>
              <a:t>(SNP 50K plus RS 709596309) C&gt;T 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MC4R – </a:t>
            </a:r>
            <a:r>
              <a:rPr lang="sl-SI" sz="2900" i="1" u="sng" dirty="0">
                <a:solidFill>
                  <a:srgbClr val="00B050"/>
                </a:solidFill>
              </a:rPr>
              <a:t>rastni gen, zamaščenost </a:t>
            </a:r>
            <a:r>
              <a:rPr lang="sl-SI" sz="2900" i="1" dirty="0">
                <a:solidFill>
                  <a:srgbClr val="00B050"/>
                </a:solidFill>
              </a:rPr>
              <a:t>(SNP 50K plus RS 8121917) 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IGFBP2 – </a:t>
            </a:r>
            <a:r>
              <a:rPr lang="sl-SI" sz="2900" i="1" u="sng" dirty="0">
                <a:solidFill>
                  <a:srgbClr val="00B050"/>
                </a:solidFill>
              </a:rPr>
              <a:t>plodnost</a:t>
            </a:r>
            <a:r>
              <a:rPr lang="sl-SI" sz="2900" i="1" dirty="0">
                <a:solidFill>
                  <a:srgbClr val="00B050"/>
                </a:solidFill>
              </a:rPr>
              <a:t> (SNP 80 K RS 81326389 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, RS 81328355 </a:t>
            </a:r>
            <a:r>
              <a:rPr lang="sl-SI" sz="2900" i="1" dirty="0" err="1">
                <a:solidFill>
                  <a:srgbClr val="00B050"/>
                </a:solidFill>
              </a:rPr>
              <a:t>downstream</a:t>
            </a:r>
            <a:r>
              <a:rPr lang="sl-SI" sz="2900" i="1" dirty="0">
                <a:solidFill>
                  <a:srgbClr val="00B050"/>
                </a:solidFill>
              </a:rPr>
              <a:t>; SNP 50 in 80 K RS 81328300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PTGS1 – plodnost (SNP 80 in 50 K RS 80950245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PPARGC1A – plodnost (SNP 50 K RS 81229082)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ESR – plodnost (SNP 80 in 50 K RS 81268817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ESR1  - plodnost  (SNP 80  in 50 K RS81308726, RS81327383, RS81348640, RS81348671, RS81348677,  RS81348685,RS346155653, RS345909854, RS341527472 ni na 50K, RS333755752, RS325523363, RS324646446, RS322028243, RS321905409, RS319691491 ni na 50K, RS319534783, RS319188770, RS318928184)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ESR2 – plodnost (SNP 80 in 50K RS81350020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CCKAR </a:t>
            </a:r>
            <a:r>
              <a:rPr lang="sl-SI" sz="2900" i="1" u="sng" dirty="0">
                <a:solidFill>
                  <a:srgbClr val="00B050"/>
                </a:solidFill>
              </a:rPr>
              <a:t>kakovost mesa </a:t>
            </a:r>
            <a:r>
              <a:rPr lang="sl-SI" sz="2900" i="1" dirty="0">
                <a:solidFill>
                  <a:srgbClr val="00B050"/>
                </a:solidFill>
              </a:rPr>
              <a:t>(SNP 80 in 50 K RS 81477016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CAST </a:t>
            </a:r>
            <a:r>
              <a:rPr lang="sl-SI" sz="2900" i="1" u="sng" dirty="0">
                <a:solidFill>
                  <a:srgbClr val="00B050"/>
                </a:solidFill>
              </a:rPr>
              <a:t>kakovost mesa </a:t>
            </a:r>
            <a:r>
              <a:rPr lang="sl-SI" sz="2900" i="1" dirty="0">
                <a:solidFill>
                  <a:srgbClr val="00B050"/>
                </a:solidFill>
              </a:rPr>
              <a:t>(SNP 80 in 50 K RS 81361886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, RS 80998604 </a:t>
            </a:r>
            <a:r>
              <a:rPr lang="sl-SI" sz="2900" i="1" dirty="0" err="1">
                <a:solidFill>
                  <a:srgbClr val="00B050"/>
                </a:solidFill>
              </a:rPr>
              <a:t>intron</a:t>
            </a:r>
            <a:r>
              <a:rPr lang="sl-SI" sz="2900" i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gen EPC1 </a:t>
            </a:r>
            <a:r>
              <a:rPr lang="sl-SI" sz="2900" i="1" u="sng" dirty="0">
                <a:solidFill>
                  <a:srgbClr val="00B050"/>
                </a:solidFill>
              </a:rPr>
              <a:t>kakovost semena </a:t>
            </a:r>
            <a:r>
              <a:rPr lang="sl-SI" sz="2900" i="1" dirty="0">
                <a:solidFill>
                  <a:srgbClr val="00B050"/>
                </a:solidFill>
              </a:rPr>
              <a:t>(SNP 80K RS 335936194, RS 330138073, SNP 80 in 50 K RS 319183277, RS 81312866 in RS 45430678)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- SPP1 gen plodnost, </a:t>
            </a:r>
            <a:r>
              <a:rPr lang="sl-SI" sz="2900" i="1" u="sng" dirty="0" err="1">
                <a:solidFill>
                  <a:srgbClr val="00B050"/>
                </a:solidFill>
              </a:rPr>
              <a:t>intrauterisnka</a:t>
            </a:r>
            <a:r>
              <a:rPr lang="sl-SI" sz="2900" i="1" u="sng" dirty="0">
                <a:solidFill>
                  <a:srgbClr val="00B050"/>
                </a:solidFill>
              </a:rPr>
              <a:t> rast </a:t>
            </a:r>
            <a:r>
              <a:rPr lang="sl-SI" sz="2900" i="1" dirty="0">
                <a:solidFill>
                  <a:srgbClr val="00B050"/>
                </a:solidFill>
              </a:rPr>
              <a:t>(SNP 80 in 50 K RS 323564470)</a:t>
            </a:r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sl-SI" sz="2900" i="1" dirty="0">
                <a:solidFill>
                  <a:srgbClr val="00B050"/>
                </a:solidFill>
              </a:rPr>
              <a:t>PRKAG3, ATP1A2, CA3, DECR1, TGFBR1, GALP, HMGA2, ACACA, SCD, SLC22A5, CPT1A, ECE1 </a:t>
            </a:r>
          </a:p>
          <a:p>
            <a:pPr marL="0" indent="0">
              <a:spcAft>
                <a:spcPts val="800"/>
              </a:spcAft>
              <a:buNone/>
            </a:pPr>
            <a:endParaRPr lang="sl-SI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15F59F0D-7EEB-D193-2991-F4F0D33E9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716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na GIF">
            <a:extLst>
              <a:ext uri="{FF2B5EF4-FFF2-40B4-BE49-F238E27FC236}">
                <a16:creationId xmlns:a16="http://schemas.microsoft.com/office/drawing/2014/main" id="{A3A79192-E5D3-5BB2-07EB-57A938FA4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85046">
            <a:off x="8640930" y="-11928"/>
            <a:ext cx="1905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ZAKLJUČEK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Na izpuste toplogrednih plinov vplivamo z genetiko.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Selekcija je močno orodje za povečevanje plodnosti, rastnosti, izkoristka krme,…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Kakovostna oskrba živali in genetski napredek pripomoreta k znižanju izpustov toplogrednih plinov (na enoto prireje).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98EF3FF6-C015-4CF5-B30F-99740A97EA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Fire Triangle | 3D Animated Clipart for PowerPoint - PresenterMedia.com">
            <a:extLst>
              <a:ext uri="{FF2B5EF4-FFF2-40B4-BE49-F238E27FC236}">
                <a16:creationId xmlns:a16="http://schemas.microsoft.com/office/drawing/2014/main" id="{0A6E8648-FDAB-B328-0E1F-04C0CF7C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72" y="4114399"/>
            <a:ext cx="1373037" cy="13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nimated circle, animated , circle , gif , animation , deco , tube ,  rainbow , colorful , cadre , frame , vanessavalo - Free animated GIF -  PicMix">
            <a:extLst>
              <a:ext uri="{FF2B5EF4-FFF2-40B4-BE49-F238E27FC236}">
                <a16:creationId xmlns:a16="http://schemas.microsoft.com/office/drawing/2014/main" id="{3CF751F9-5135-35F9-A751-2B13D70AA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11582" y="3813316"/>
            <a:ext cx="1825119" cy="185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nimated circle, animated , circle , gif , animation , deco , tube ,  rainbow , colorful , cadre , frame , vanessavalo - Free animated GIF -  PicMix">
            <a:extLst>
              <a:ext uri="{FF2B5EF4-FFF2-40B4-BE49-F238E27FC236}">
                <a16:creationId xmlns:a16="http://schemas.microsoft.com/office/drawing/2014/main" id="{AAF9B7BA-C2D6-6F90-E364-6653C02E5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50936" y="3833146"/>
            <a:ext cx="546409" cy="185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nimated circle, animated , circle , gif , animation , deco , tube ,  rainbow , colorful , cadre , frame , vanessavalo - Free animated GIF -  PicMix">
            <a:extLst>
              <a:ext uri="{FF2B5EF4-FFF2-40B4-BE49-F238E27FC236}">
                <a16:creationId xmlns:a16="http://schemas.microsoft.com/office/drawing/2014/main" id="{0AC1805F-D893-8118-6743-272892562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8363103" y="3859355"/>
            <a:ext cx="546409" cy="18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2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TRIKOTNIK ZNANJA</a:t>
            </a:r>
            <a:endParaRPr lang="sl-SI" sz="4000" b="1" dirty="0"/>
          </a:p>
        </p:txBody>
      </p:sp>
      <p:pic>
        <p:nvPicPr>
          <p:cNvPr id="6" name="Slika 5" descr="Fotografija prikazuje povezavo med kmetovalcem, svetovalcem in razikovalcem v obliki trikotnika znanja in ki predstavlja osnovo za izvajanje projektov Evropskega partnerstva za inovacije." title="Trikotnik znanja Evropskega partnerstva za inovacij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942" y="158187"/>
            <a:ext cx="1670858" cy="1739438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1" dirty="0"/>
              <a:t>Pogled kmeta</a:t>
            </a:r>
            <a:r>
              <a:rPr lang="sl-SI" dirty="0"/>
              <a:t>: </a:t>
            </a:r>
            <a:r>
              <a:rPr lang="sl-SI" dirty="0">
                <a:solidFill>
                  <a:srgbClr val="00B050"/>
                </a:solidFill>
              </a:rPr>
              <a:t>… jaz bom poskrbel za prašiča, vi poskrbite za genetiko …</a:t>
            </a:r>
          </a:p>
          <a:p>
            <a:endParaRPr lang="sl-SI" dirty="0"/>
          </a:p>
          <a:p>
            <a:r>
              <a:rPr lang="sl-SI" b="1" dirty="0"/>
              <a:t>Pogled svetovalca</a:t>
            </a:r>
            <a:r>
              <a:rPr lang="sl-SI" dirty="0"/>
              <a:t>: </a:t>
            </a:r>
            <a:r>
              <a:rPr lang="sl-SI" dirty="0">
                <a:solidFill>
                  <a:srgbClr val="00B050"/>
                </a:solidFill>
              </a:rPr>
              <a:t>… potencial živali je velik, lahko je še večji - rejec lahko izkoristi genetski potencial živali, če ima dovolj znanja in sredstev…</a:t>
            </a:r>
          </a:p>
          <a:p>
            <a:endParaRPr lang="sl-SI" dirty="0"/>
          </a:p>
          <a:p>
            <a:r>
              <a:rPr lang="sl-SI" b="1" dirty="0"/>
              <a:t>Pogled raziskovalca</a:t>
            </a:r>
            <a:r>
              <a:rPr lang="sl-SI" dirty="0"/>
              <a:t>: </a:t>
            </a:r>
            <a:r>
              <a:rPr lang="sl-SI" dirty="0">
                <a:solidFill>
                  <a:srgbClr val="00B050"/>
                </a:solidFill>
              </a:rPr>
              <a:t>… to ni tako enostavno …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 title="logotip vodilnega partnerja KGZS - Zavod Novo mesto">
            <a:extLst>
              <a:ext uri="{FF2B5EF4-FFF2-40B4-BE49-F238E27FC236}">
                <a16:creationId xmlns:a16="http://schemas.microsoft.com/office/drawing/2014/main" id="{915CAED3-8694-3E1D-1194-306E9024D5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52" y="5803489"/>
            <a:ext cx="1600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81B55349-680C-A768-B0F8-4C4249E18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8674" y="3929114"/>
            <a:ext cx="1490045" cy="173943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0B7A3E5-B9BB-05E3-3709-67AA23B26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599" y="2238375"/>
            <a:ext cx="3024187" cy="990887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964E93D8-4AC3-1F11-DEB7-E3B7874AA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982" y="4362559"/>
            <a:ext cx="1560538" cy="9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97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937</Words>
  <Application>Microsoft Office PowerPoint</Application>
  <PresentationFormat>Širokozaslonsko</PresentationFormat>
  <Paragraphs>93</Paragraphs>
  <Slides>10</Slides>
  <Notes>2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Officeova tema</vt:lpstr>
      <vt:lpstr>DOGODEK EVROPSKEGA PARTNERSTVA ZA INOVACIJE - EIP</vt:lpstr>
      <vt:lpstr>ZMANJŠEVANJE IZPUSTOV TOPLOGREDNIH PLINOV Z NAČRTNO ODBIRO PLEMENSKIH SVINJ IN MERJASCEV </vt:lpstr>
      <vt:lpstr>OSNOVNI PODATKI O PROJEKTU</vt:lpstr>
      <vt:lpstr>PRAKTIČNI PROBLEM</vt:lpstr>
      <vt:lpstr>NAMEN IN CILJI PROJEKTA</vt:lpstr>
      <vt:lpstr>DOSEDANJI REZULTATI</vt:lpstr>
      <vt:lpstr>V RAZISKOVANJU</vt:lpstr>
      <vt:lpstr>ZAKLJUČEK</vt:lpstr>
      <vt:lpstr>TRIKOTNIK ZNANJA</vt:lpstr>
      <vt:lpstr>Kontaktni podatki vodilnega partnerja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Boštjan Bidovec</dc:creator>
  <cp:lastModifiedBy>Svit Mal</cp:lastModifiedBy>
  <cp:revision>62</cp:revision>
  <dcterms:created xsi:type="dcterms:W3CDTF">2020-10-14T12:37:10Z</dcterms:created>
  <dcterms:modified xsi:type="dcterms:W3CDTF">2023-11-21T14:15:28Z</dcterms:modified>
</cp:coreProperties>
</file>