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7" r:id="rId2"/>
    <p:sldId id="258" r:id="rId3"/>
    <p:sldId id="261" r:id="rId4"/>
    <p:sldId id="262" r:id="rId5"/>
    <p:sldId id="263" r:id="rId6"/>
    <p:sldId id="264" r:id="rId7"/>
    <p:sldId id="268" r:id="rId8"/>
    <p:sldId id="265" r:id="rId9"/>
    <p:sldId id="266" r:id="rId10"/>
    <p:sldId id="267" r:id="rId11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FD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637" autoAdjust="0"/>
    <p:restoredTop sz="88889" autoAdjust="0"/>
  </p:normalViewPr>
  <p:slideViewPr>
    <p:cSldViewPr snapToGrid="0">
      <p:cViewPr varScale="1">
        <p:scale>
          <a:sx n="82" d="100"/>
          <a:sy n="82" d="100"/>
        </p:scale>
        <p:origin x="90" y="4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4EFEF6-BB65-4F1D-8664-9F868E546EE5}" type="datetimeFigureOut">
              <a:rPr lang="sl-SI" smtClean="0"/>
              <a:t>21. 11. 2023</a:t>
            </a:fld>
            <a:endParaRPr lang="sl-SI"/>
          </a:p>
        </p:txBody>
      </p:sp>
      <p:sp>
        <p:nvSpPr>
          <p:cNvPr id="4" name="Označba mesta stranske slik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l-SI"/>
          </a:p>
        </p:txBody>
      </p:sp>
      <p:sp>
        <p:nvSpPr>
          <p:cNvPr id="5" name="Označba mesta opomb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028EC3-09EE-45CA-BAB5-F674121DEF3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967389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l-SI" dirty="0"/>
              <a:t>Predlog</a:t>
            </a:r>
            <a:r>
              <a:rPr lang="sl-SI" baseline="0" dirty="0"/>
              <a:t> naslovnice 2</a:t>
            </a:r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028EC3-09EE-45CA-BAB5-F674121DEF36}" type="slidenum">
              <a:rPr lang="sl-SI" smtClean="0"/>
              <a:t>1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7942378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028EC3-09EE-45CA-BAB5-F674121DEF36}" type="slidenum">
              <a:rPr lang="sl-SI" smtClean="0"/>
              <a:t>10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7190720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/>
              <a:t>Kliknite, da uredite slog podnaslova matrice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2E83F-619D-45A5-A293-4D26E929282B}" type="datetimeFigureOut">
              <a:rPr lang="sl-SI" smtClean="0"/>
              <a:t>21. 11. 2023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12C0D-D691-43AF-95B6-75904C26937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8660516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2E83F-619D-45A5-A293-4D26E929282B}" type="datetimeFigureOut">
              <a:rPr lang="sl-SI" smtClean="0"/>
              <a:t>21. 11. 2023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12C0D-D691-43AF-95B6-75904C26937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0291774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2E83F-619D-45A5-A293-4D26E929282B}" type="datetimeFigureOut">
              <a:rPr lang="sl-SI" smtClean="0"/>
              <a:t>21. 11. 2023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12C0D-D691-43AF-95B6-75904C26937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7542964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2E83F-619D-45A5-A293-4D26E929282B}" type="datetimeFigureOut">
              <a:rPr lang="sl-SI" smtClean="0"/>
              <a:t>21. 11. 2023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12C0D-D691-43AF-95B6-75904C26937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1896209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2E83F-619D-45A5-A293-4D26E929282B}" type="datetimeFigureOut">
              <a:rPr lang="sl-SI" smtClean="0"/>
              <a:t>21. 11. 2023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12C0D-D691-43AF-95B6-75904C26937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8778878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2E83F-619D-45A5-A293-4D26E929282B}" type="datetimeFigureOut">
              <a:rPr lang="sl-SI" smtClean="0"/>
              <a:t>21. 11. 2023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12C0D-D691-43AF-95B6-75904C26937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073460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6" name="Označba mesta vsebin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7" name="Označba mest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2E83F-619D-45A5-A293-4D26E929282B}" type="datetimeFigureOut">
              <a:rPr lang="sl-SI" smtClean="0"/>
              <a:t>21. 11. 2023</a:t>
            </a:fld>
            <a:endParaRPr lang="sl-SI"/>
          </a:p>
        </p:txBody>
      </p:sp>
      <p:sp>
        <p:nvSpPr>
          <p:cNvPr id="8" name="Označba mest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12C0D-D691-43AF-95B6-75904C26937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800810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2E83F-619D-45A5-A293-4D26E929282B}" type="datetimeFigureOut">
              <a:rPr lang="sl-SI" smtClean="0"/>
              <a:t>21. 11. 2023</a:t>
            </a:fld>
            <a:endParaRPr lang="sl-SI"/>
          </a:p>
        </p:txBody>
      </p:sp>
      <p:sp>
        <p:nvSpPr>
          <p:cNvPr id="4" name="Označba mest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12C0D-D691-43AF-95B6-75904C26937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6068307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2E83F-619D-45A5-A293-4D26E929282B}" type="datetimeFigureOut">
              <a:rPr lang="sl-SI" smtClean="0"/>
              <a:t>21. 11. 2023</a:t>
            </a:fld>
            <a:endParaRPr lang="sl-SI"/>
          </a:p>
        </p:txBody>
      </p:sp>
      <p:sp>
        <p:nvSpPr>
          <p:cNvPr id="3" name="Označba mest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12C0D-D691-43AF-95B6-75904C26937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8307935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2E83F-619D-45A5-A293-4D26E929282B}" type="datetimeFigureOut">
              <a:rPr lang="sl-SI" smtClean="0"/>
              <a:t>21. 11. 2023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12C0D-D691-43AF-95B6-75904C26937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2869878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značba mesta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2E83F-619D-45A5-A293-4D26E929282B}" type="datetimeFigureOut">
              <a:rPr lang="sl-SI" smtClean="0"/>
              <a:t>21. 11. 2023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12C0D-D691-43AF-95B6-75904C26937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7932537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B2E83F-619D-45A5-A293-4D26E929282B}" type="datetimeFigureOut">
              <a:rPr lang="sl-SI" smtClean="0"/>
              <a:t>21. 11. 2023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C12C0D-D691-43AF-95B6-75904C26937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102103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wmf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hyperlink" Target="mailto:andrej.kastelic@kgzs-zavodnm.si" TargetMode="External"/><Relationship Id="rId7" Type="http://schemas.openxmlformats.org/officeDocument/2006/relationships/image" Target="../media/image4.jpe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11" Type="http://schemas.openxmlformats.org/officeDocument/2006/relationships/image" Target="../media/image7.png"/><Relationship Id="rId5" Type="http://schemas.openxmlformats.org/officeDocument/2006/relationships/image" Target="../media/image2.jpeg"/><Relationship Id="rId10" Type="http://schemas.openxmlformats.org/officeDocument/2006/relationships/image" Target="../media/image29.png"/><Relationship Id="rId4" Type="http://schemas.openxmlformats.org/officeDocument/2006/relationships/hyperlink" Target="https://www.kmetijskizavod-nm.si/projekti/prp-projekti/zmanjsevanje-izpustov-toplogrednih-plinov-z-nacrtno-odbiro-plemenskih-svinj-in-merjascev" TargetMode="External"/><Relationship Id="rId9" Type="http://schemas.openxmlformats.org/officeDocument/2006/relationships/image" Target="../media/image6.w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wmf"/><Relationship Id="rId5" Type="http://schemas.openxmlformats.org/officeDocument/2006/relationships/image" Target="../media/image5.png"/><Relationship Id="rId4" Type="http://schemas.openxmlformats.org/officeDocument/2006/relationships/image" Target="../media/image4.jpe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1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wmf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wm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12" Type="http://schemas.openxmlformats.org/officeDocument/2006/relationships/image" Target="../media/image1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jpeg"/><Relationship Id="rId11" Type="http://schemas.openxmlformats.org/officeDocument/2006/relationships/image" Target="../media/image13.png"/><Relationship Id="rId5" Type="http://schemas.openxmlformats.org/officeDocument/2006/relationships/image" Target="../media/image3.jpeg"/><Relationship Id="rId10" Type="http://schemas.openxmlformats.org/officeDocument/2006/relationships/image" Target="../media/image12.png"/><Relationship Id="rId4" Type="http://schemas.openxmlformats.org/officeDocument/2006/relationships/image" Target="../media/image2.jpe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3.jpeg"/><Relationship Id="rId7" Type="http://schemas.openxmlformats.org/officeDocument/2006/relationships/image" Target="../media/image1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wmf"/><Relationship Id="rId5" Type="http://schemas.openxmlformats.org/officeDocument/2006/relationships/image" Target="../media/image5.png"/><Relationship Id="rId10" Type="http://schemas.openxmlformats.org/officeDocument/2006/relationships/image" Target="../media/image18.PNG"/><Relationship Id="rId4" Type="http://schemas.openxmlformats.org/officeDocument/2006/relationships/image" Target="../media/image4.jpeg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3" Type="http://schemas.openxmlformats.org/officeDocument/2006/relationships/image" Target="../media/image3.jpeg"/><Relationship Id="rId7" Type="http://schemas.openxmlformats.org/officeDocument/2006/relationships/image" Target="../media/image1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wmf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wmf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gif"/><Relationship Id="rId3" Type="http://schemas.openxmlformats.org/officeDocument/2006/relationships/image" Target="../media/image2.jpeg"/><Relationship Id="rId7" Type="http://schemas.openxmlformats.org/officeDocument/2006/relationships/image" Target="../media/image6.wmf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Relationship Id="rId9" Type="http://schemas.openxmlformats.org/officeDocument/2006/relationships/image" Target="../media/image24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.jpeg"/><Relationship Id="rId7" Type="http://schemas.openxmlformats.org/officeDocument/2006/relationships/image" Target="../media/image6.wm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10" Type="http://schemas.openxmlformats.org/officeDocument/2006/relationships/image" Target="../media/image28.gif"/><Relationship Id="rId4" Type="http://schemas.openxmlformats.org/officeDocument/2006/relationships/image" Target="../media/image3.jpeg"/><Relationship Id="rId9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337590"/>
            <a:ext cx="9144000" cy="2354263"/>
          </a:xfrm>
        </p:spPr>
        <p:txBody>
          <a:bodyPr>
            <a:normAutofit/>
          </a:bodyPr>
          <a:lstStyle/>
          <a:p>
            <a:r>
              <a:rPr lang="sl-SI" sz="5300" b="1" dirty="0"/>
              <a:t>DOGODEK EVROPSKEGA PARTNERSTVA ZA INOVACIJE - EIP</a:t>
            </a:r>
            <a:endParaRPr lang="sl-SI" sz="4000" b="1" dirty="0"/>
          </a:p>
        </p:txBody>
      </p:sp>
      <p:pic>
        <p:nvPicPr>
          <p:cNvPr id="11" name="Slika 10" title="logotip Evropskega partnerstva za inovacije na področju kmetijske produktivnosti in trajnosti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5687" y="2606128"/>
            <a:ext cx="1828800" cy="2401824"/>
          </a:xfrm>
          <a:prstGeom prst="rect">
            <a:avLst/>
          </a:prstGeom>
        </p:spPr>
      </p:pic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95663" y="3602038"/>
            <a:ext cx="9465572" cy="2306084"/>
          </a:xfrm>
        </p:spPr>
        <p:txBody>
          <a:bodyPr>
            <a:normAutofit/>
          </a:bodyPr>
          <a:lstStyle/>
          <a:p>
            <a:endParaRPr lang="sl-SI" b="1" dirty="0"/>
          </a:p>
          <a:p>
            <a:endParaRPr lang="sl-SI" b="1" dirty="0"/>
          </a:p>
          <a:p>
            <a:endParaRPr lang="sl-SI" b="1" dirty="0"/>
          </a:p>
          <a:p>
            <a:r>
              <a:rPr lang="sl-SI" b="1" dirty="0"/>
              <a:t>ORGANIZIRA MINISTRSTVO ZA KMETIJSTVO, GOZDARSTVO IN PREHRANO</a:t>
            </a:r>
          </a:p>
          <a:p>
            <a:r>
              <a:rPr lang="sl-SI" b="1" dirty="0"/>
              <a:t>Bled, 22. november 2023</a:t>
            </a:r>
          </a:p>
        </p:txBody>
      </p:sp>
      <p:pic>
        <p:nvPicPr>
          <p:cNvPr id="5" name="Slika 4" title="logotip Programa razvoja podeželja za odbdobje 2014-2020 in označenim virom sofinanciranja">
            <a:extLst>
              <a:ext uri="{FF2B5EF4-FFF2-40B4-BE49-F238E27FC236}">
                <a16:creationId xmlns:a16="http://schemas.microsoft.com/office/drawing/2014/main" id="{FFD4384F-790A-420C-8BCA-1769490F4C6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645" y="6210682"/>
            <a:ext cx="2490493" cy="615142"/>
          </a:xfrm>
          <a:prstGeom prst="rect">
            <a:avLst/>
          </a:prstGeom>
        </p:spPr>
      </p:pic>
      <p:pic>
        <p:nvPicPr>
          <p:cNvPr id="8" name="Slika 7" title="logotip Ministrstva za kmetijstvo, gozdarstvo in prehrano Republike Slovenije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1593" y="6262268"/>
            <a:ext cx="2438400" cy="511969"/>
          </a:xfrm>
          <a:prstGeom prst="rect">
            <a:avLst/>
          </a:prstGeom>
        </p:spPr>
      </p:pic>
      <p:pic>
        <p:nvPicPr>
          <p:cNvPr id="4" name="Picture 2" title="logotip s prikazanim sloganom: Ideje in rešitve povezujejo!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2640" y="5993476"/>
            <a:ext cx="2543694" cy="864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title="logotip Evropskega partnerstva za inovacije na področju kmetijske produktivnosti in trajnosti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37" t="17248" r="7789" b="70880"/>
          <a:stretch/>
        </p:blipFill>
        <p:spPr bwMode="auto">
          <a:xfrm>
            <a:off x="8286334" y="5908122"/>
            <a:ext cx="863852" cy="949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Slika 5" title="logotip vodilnega partnerja KGZS - Zavod Novo mesto">
            <a:extLst>
              <a:ext uri="{FF2B5EF4-FFF2-40B4-BE49-F238E27FC236}">
                <a16:creationId xmlns:a16="http://schemas.microsoft.com/office/drawing/2014/main" id="{C04CD821-992A-F7D3-29DB-37B0C304296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8852" y="5803489"/>
            <a:ext cx="1600200" cy="990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746735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71565"/>
            <a:ext cx="10515600" cy="1325563"/>
          </a:xfrm>
        </p:spPr>
        <p:txBody>
          <a:bodyPr>
            <a:normAutofit/>
          </a:bodyPr>
          <a:lstStyle/>
          <a:p>
            <a:r>
              <a:rPr lang="sl-SI" sz="5300" b="1" dirty="0"/>
              <a:t>Kontaktni podatki vodilnega partnerja</a:t>
            </a:r>
            <a:endParaRPr lang="sl-SI" sz="4000" b="1" dirty="0"/>
          </a:p>
        </p:txBody>
      </p:sp>
      <p:sp>
        <p:nvSpPr>
          <p:cNvPr id="3" name="Podnaslov 2"/>
          <p:cNvSpPr>
            <a:spLocks noGrp="1"/>
          </p:cNvSpPr>
          <p:nvPr>
            <p:ph idx="1"/>
          </p:nvPr>
        </p:nvSpPr>
        <p:spPr>
          <a:xfrm>
            <a:off x="838200" y="2270919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sl-SI" i="1" dirty="0"/>
          </a:p>
          <a:p>
            <a:pPr marL="0" indent="0">
              <a:buNone/>
            </a:pPr>
            <a:r>
              <a:rPr lang="sl-SI" i="1" dirty="0"/>
              <a:t>Vodja projekta</a:t>
            </a:r>
          </a:p>
          <a:p>
            <a:r>
              <a:rPr lang="sl-SI" i="1" dirty="0">
                <a:solidFill>
                  <a:srgbClr val="00B050"/>
                </a:solidFill>
              </a:rPr>
              <a:t>mag. Andrej Kastelic</a:t>
            </a:r>
          </a:p>
          <a:p>
            <a:r>
              <a:rPr lang="sl-SI" dirty="0">
                <a:hlinkClick r:id="rId3"/>
              </a:rPr>
              <a:t>andrej.kastelic@kgzs-zavodnm.si</a:t>
            </a:r>
            <a:r>
              <a:rPr lang="sl-SI" dirty="0"/>
              <a:t> </a:t>
            </a:r>
          </a:p>
          <a:p>
            <a:r>
              <a:rPr lang="sl-SI" i="1" dirty="0">
                <a:solidFill>
                  <a:srgbClr val="00B050"/>
                </a:solidFill>
              </a:rPr>
              <a:t>07 373 05 95</a:t>
            </a:r>
          </a:p>
          <a:p>
            <a:r>
              <a:rPr lang="sl-SI" dirty="0">
                <a:hlinkClick r:id="rId4"/>
              </a:rPr>
              <a:t>https://www.kmetijskizavod-nm.si/projekti/prp-projekti/zmanjsevanje-izpustov-toplogrednih-plinov-z-nacrtno-odbiro-plemenskih-svinj-in-merjascev</a:t>
            </a:r>
            <a:r>
              <a:rPr lang="sl-SI" dirty="0"/>
              <a:t> </a:t>
            </a:r>
          </a:p>
        </p:txBody>
      </p:sp>
      <p:pic>
        <p:nvPicPr>
          <p:cNvPr id="11" name="Slika 10" title="logotip Programa razvoja podeželja za odbdobje 2014-2020 in označenim virom sofinanciranja">
            <a:extLst>
              <a:ext uri="{FF2B5EF4-FFF2-40B4-BE49-F238E27FC236}">
                <a16:creationId xmlns:a16="http://schemas.microsoft.com/office/drawing/2014/main" id="{FFD4384F-790A-420C-8BCA-1769490F4C6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645" y="6210682"/>
            <a:ext cx="2490493" cy="615142"/>
          </a:xfrm>
          <a:prstGeom prst="rect">
            <a:avLst/>
          </a:prstGeom>
        </p:spPr>
      </p:pic>
      <p:pic>
        <p:nvPicPr>
          <p:cNvPr id="14" name="Slika 13" title="logotip Ministrstva za kmetijstvo, gozdarstvo in prehrano Republike Slovenije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1593" y="6262268"/>
            <a:ext cx="2438400" cy="511969"/>
          </a:xfrm>
          <a:prstGeom prst="rect">
            <a:avLst/>
          </a:prstGeom>
        </p:spPr>
      </p:pic>
      <p:pic>
        <p:nvPicPr>
          <p:cNvPr id="10" name="Picture 2" title="logotip s prikazanim sloganom: Ideje in rešitve povezujejo!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2640" y="5993476"/>
            <a:ext cx="2543694" cy="864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title="logotip Evropskega partnerstva za inovacije na področju kmetijske produktivnosti in trajnosti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37" t="17248" r="7789" b="70880"/>
          <a:stretch/>
        </p:blipFill>
        <p:spPr bwMode="auto">
          <a:xfrm>
            <a:off x="8286334" y="5908122"/>
            <a:ext cx="863852" cy="949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Slika 3" title="logotip vodilnega partnerja KGZS - Zavod Novo mesto">
            <a:extLst>
              <a:ext uri="{FF2B5EF4-FFF2-40B4-BE49-F238E27FC236}">
                <a16:creationId xmlns:a16="http://schemas.microsoft.com/office/drawing/2014/main" id="{3C9C7800-5634-1DD4-6905-15692C95C1D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8852" y="5803489"/>
            <a:ext cx="1600200" cy="99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Slika 5" title="QR koda s povezavo do spletne strani projekta EIP">
            <a:extLst>
              <a:ext uri="{FF2B5EF4-FFF2-40B4-BE49-F238E27FC236}">
                <a16:creationId xmlns:a16="http://schemas.microsoft.com/office/drawing/2014/main" id="{59795DA4-28F5-72F8-1A82-EC998CB2646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22710" y="2279477"/>
            <a:ext cx="1926785" cy="1953923"/>
          </a:xfrm>
          <a:prstGeom prst="rect">
            <a:avLst/>
          </a:prstGeom>
        </p:spPr>
      </p:pic>
      <p:sp>
        <p:nvSpPr>
          <p:cNvPr id="7" name="Podnaslov 2">
            <a:extLst>
              <a:ext uri="{FF2B5EF4-FFF2-40B4-BE49-F238E27FC236}">
                <a16:creationId xmlns:a16="http://schemas.microsoft.com/office/drawing/2014/main" id="{593450A1-C4F1-27AC-C279-AD3D92F4D9C8}"/>
              </a:ext>
            </a:extLst>
          </p:cNvPr>
          <p:cNvSpPr txBox="1">
            <a:spLocks/>
          </p:cNvSpPr>
          <p:nvPr/>
        </p:nvSpPr>
        <p:spPr>
          <a:xfrm>
            <a:off x="8286335" y="828675"/>
            <a:ext cx="3905666" cy="4535679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sl-SI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sl-SI" dirty="0"/>
              <a:t>Zahvala:</a:t>
            </a:r>
          </a:p>
          <a:p>
            <a:r>
              <a:rPr lang="sl-SI" dirty="0">
                <a:solidFill>
                  <a:srgbClr val="00B050"/>
                </a:solidFill>
              </a:rPr>
              <a:t>MKGP in ARSKTRP za odobritev projekta,</a:t>
            </a:r>
          </a:p>
          <a:p>
            <a:r>
              <a:rPr lang="sl-SI" dirty="0">
                <a:solidFill>
                  <a:srgbClr val="00B050"/>
                </a:solidFill>
              </a:rPr>
              <a:t>partnerjem za že izvedene aktivnosti,</a:t>
            </a:r>
          </a:p>
          <a:p>
            <a:r>
              <a:rPr lang="sl-SI" dirty="0">
                <a:solidFill>
                  <a:srgbClr val="00B050"/>
                </a:solidFill>
              </a:rPr>
              <a:t>rejcem za soglasje za odvzem vzorcev za genotipizacijo,</a:t>
            </a:r>
          </a:p>
          <a:p>
            <a:r>
              <a:rPr lang="sl-SI" dirty="0">
                <a:solidFill>
                  <a:srgbClr val="00B050"/>
                </a:solidFill>
              </a:rPr>
              <a:t>sodelavcem za angažiranost pri projektih ter direktorju za omogočanje projektnega dela.</a:t>
            </a:r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id="{396CF18E-7EF2-6D89-6648-03CC50699D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40603" y="1465685"/>
            <a:ext cx="1168248" cy="719880"/>
          </a:xfrm>
          <a:prstGeom prst="rect">
            <a:avLst/>
          </a:prstGeom>
        </p:spPr>
      </p:pic>
      <p:pic>
        <p:nvPicPr>
          <p:cNvPr id="15" name="Slika 14">
            <a:extLst>
              <a:ext uri="{FF2B5EF4-FFF2-40B4-BE49-F238E27FC236}">
                <a16:creationId xmlns:a16="http://schemas.microsoft.com/office/drawing/2014/main" id="{F9C572FF-9CDF-E0B3-D841-F87FF8712A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6676" y="1429582"/>
            <a:ext cx="1098087" cy="724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6809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55700"/>
            <a:ext cx="9144000" cy="2354263"/>
          </a:xfrm>
        </p:spPr>
        <p:txBody>
          <a:bodyPr>
            <a:normAutofit fontScale="90000"/>
          </a:bodyPr>
          <a:lstStyle/>
          <a:p>
            <a:r>
              <a:rPr lang="sl-SI" sz="5300" b="1" dirty="0">
                <a:solidFill>
                  <a:srgbClr val="00B050"/>
                </a:solidFill>
              </a:rPr>
              <a:t>ZMANJŠEVANJE IZPUSTOV TOPLOGREDNIH PLINOV Z NAČRTNO ODBIRO PLEMENSKIH SVINJ IN MERJASCEV</a:t>
            </a:r>
            <a:br>
              <a:rPr lang="sl-SI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sl-SI" sz="4000" b="1" dirty="0">
              <a:solidFill>
                <a:srgbClr val="00B050"/>
              </a:solidFill>
            </a:endParaRP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7500" lnSpcReduction="20000"/>
          </a:bodyPr>
          <a:lstStyle/>
          <a:p>
            <a:endParaRPr lang="sl-SI" b="1" dirty="0"/>
          </a:p>
          <a:p>
            <a:r>
              <a:rPr lang="sl-SI" b="1" dirty="0">
                <a:solidFill>
                  <a:srgbClr val="00B050"/>
                </a:solidFill>
              </a:rPr>
              <a:t>VODILNI PARTNER: Kmetijsko gozdarska zbornica Slovenije, </a:t>
            </a:r>
          </a:p>
          <a:p>
            <a:r>
              <a:rPr lang="sl-SI" b="1" dirty="0">
                <a:solidFill>
                  <a:srgbClr val="00B050"/>
                </a:solidFill>
              </a:rPr>
              <a:t>Kmetijsko gozdarski zavod Novo mesto</a:t>
            </a:r>
          </a:p>
          <a:p>
            <a:endParaRPr lang="sl-SI" b="1" dirty="0">
              <a:solidFill>
                <a:srgbClr val="00B050"/>
              </a:solidFill>
            </a:endParaRPr>
          </a:p>
          <a:p>
            <a:r>
              <a:rPr lang="sl-SI" b="1" dirty="0">
                <a:solidFill>
                  <a:srgbClr val="00B050"/>
                </a:solidFill>
              </a:rPr>
              <a:t>Vodja projekta: mag. Andrej Kastelic</a:t>
            </a:r>
            <a:endParaRPr lang="sl-SI" dirty="0">
              <a:solidFill>
                <a:srgbClr val="00B050"/>
              </a:solidFill>
            </a:endParaRPr>
          </a:p>
        </p:txBody>
      </p:sp>
      <p:pic>
        <p:nvPicPr>
          <p:cNvPr id="16" name="Slika 15" title="logotip Programa razvoja podeželja za odbdobje 2014-2020 in označenim virom sofinanciranja">
            <a:extLst>
              <a:ext uri="{FF2B5EF4-FFF2-40B4-BE49-F238E27FC236}">
                <a16:creationId xmlns:a16="http://schemas.microsoft.com/office/drawing/2014/main" id="{FFD4384F-790A-420C-8BCA-1769490F4C6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645" y="6210682"/>
            <a:ext cx="2490493" cy="615142"/>
          </a:xfrm>
          <a:prstGeom prst="rect">
            <a:avLst/>
          </a:prstGeom>
        </p:spPr>
      </p:pic>
      <p:pic>
        <p:nvPicPr>
          <p:cNvPr id="19" name="Slika 18" title="logotip Ministrstva za kmetijstvo, gozdarstvo in prehrano Republike Slovenij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1593" y="6262268"/>
            <a:ext cx="2438400" cy="511969"/>
          </a:xfrm>
          <a:prstGeom prst="rect">
            <a:avLst/>
          </a:prstGeom>
        </p:spPr>
      </p:pic>
      <p:pic>
        <p:nvPicPr>
          <p:cNvPr id="15" name="Picture 2" title="logotip s prikazanim sloganom: Ideje in rešitve povezujejo!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2640" y="5993476"/>
            <a:ext cx="2543694" cy="864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title="logotip Evropskega partnerstva za inovacije na področju kmetijske produktivnosti in trajnosti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37" t="17248" r="7789" b="70880"/>
          <a:stretch/>
        </p:blipFill>
        <p:spPr bwMode="auto">
          <a:xfrm>
            <a:off x="8286334" y="5908122"/>
            <a:ext cx="863852" cy="949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Slika 3" title="logotip vodilnega partnerja KGZS - Zavod Novo mesto">
            <a:extLst>
              <a:ext uri="{FF2B5EF4-FFF2-40B4-BE49-F238E27FC236}">
                <a16:creationId xmlns:a16="http://schemas.microsoft.com/office/drawing/2014/main" id="{ECBD7BF7-05E4-626A-2093-A65FFB063A8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8852" y="5803489"/>
            <a:ext cx="1600200" cy="99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D249C971-E5F6-A808-8314-8BC6EDF434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0463" y="4462846"/>
            <a:ext cx="1168248" cy="719880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290076BB-78FA-DCC8-F5AE-C6CC2B5FEC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080353"/>
            <a:ext cx="941372" cy="621229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ACC5A4FC-59C2-1FC8-F215-9A110CB5AD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74828" y="2720413"/>
            <a:ext cx="1168248" cy="719880"/>
          </a:xfrm>
          <a:prstGeom prst="rect">
            <a:avLst/>
          </a:prstGeom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224DBE29-19AB-1ED5-B57F-771324532E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8521" y="975641"/>
            <a:ext cx="741293" cy="456788"/>
          </a:xfrm>
          <a:prstGeom prst="rect">
            <a:avLst/>
          </a:prstGeom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9ABED630-CB67-6622-96F5-3E5041F6DE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58853" y="4885857"/>
            <a:ext cx="746682" cy="460109"/>
          </a:xfrm>
          <a:prstGeom prst="rect">
            <a:avLst/>
          </a:prstGeom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id="{51CCA28D-DE15-7FDF-DA95-9054888607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680" y="3886069"/>
            <a:ext cx="941372" cy="621229"/>
          </a:xfrm>
          <a:prstGeom prst="rect">
            <a:avLst/>
          </a:prstGeom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id="{FBA56804-1B1D-5273-C838-1E0D238019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8366" y="442396"/>
            <a:ext cx="941372" cy="621229"/>
          </a:xfrm>
          <a:prstGeom prst="rect">
            <a:avLst/>
          </a:prstGeom>
        </p:spPr>
      </p:pic>
      <p:pic>
        <p:nvPicPr>
          <p:cNvPr id="14" name="Slika 13">
            <a:extLst>
              <a:ext uri="{FF2B5EF4-FFF2-40B4-BE49-F238E27FC236}">
                <a16:creationId xmlns:a16="http://schemas.microsoft.com/office/drawing/2014/main" id="{082730A2-3D21-8F3B-1759-C981A7FEAE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15" y="2193693"/>
            <a:ext cx="621528" cy="410158"/>
          </a:xfrm>
          <a:prstGeom prst="rect">
            <a:avLst/>
          </a:prstGeom>
        </p:spPr>
      </p:pic>
      <p:pic>
        <p:nvPicPr>
          <p:cNvPr id="20" name="Slika 19">
            <a:extLst>
              <a:ext uri="{FF2B5EF4-FFF2-40B4-BE49-F238E27FC236}">
                <a16:creationId xmlns:a16="http://schemas.microsoft.com/office/drawing/2014/main" id="{88C2694C-589D-C420-0F0C-BF0411BCE2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1610" y="5104307"/>
            <a:ext cx="621528" cy="410158"/>
          </a:xfrm>
          <a:prstGeom prst="rect">
            <a:avLst/>
          </a:prstGeom>
        </p:spPr>
      </p:pic>
      <p:pic>
        <p:nvPicPr>
          <p:cNvPr id="21" name="Slika 20">
            <a:extLst>
              <a:ext uri="{FF2B5EF4-FFF2-40B4-BE49-F238E27FC236}">
                <a16:creationId xmlns:a16="http://schemas.microsoft.com/office/drawing/2014/main" id="{19B87F00-1B15-778E-5DD6-0BDFB6F6CD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23138" y="3255961"/>
            <a:ext cx="514626" cy="317115"/>
          </a:xfrm>
          <a:prstGeom prst="rect">
            <a:avLst/>
          </a:prstGeom>
        </p:spPr>
      </p:pic>
      <p:pic>
        <p:nvPicPr>
          <p:cNvPr id="22" name="Slika 21">
            <a:extLst>
              <a:ext uri="{FF2B5EF4-FFF2-40B4-BE49-F238E27FC236}">
                <a16:creationId xmlns:a16="http://schemas.microsoft.com/office/drawing/2014/main" id="{C9B01110-93C5-562E-4C63-7852FA9E87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60947" y="3278688"/>
            <a:ext cx="514626" cy="317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7590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sz="5300" b="1" dirty="0"/>
              <a:t>OSNOVNI PODATKI O PROJEKTU</a:t>
            </a:r>
            <a:endParaRPr lang="sl-SI" sz="4000" b="1" dirty="0"/>
          </a:p>
        </p:txBody>
      </p:sp>
      <p:sp>
        <p:nvSpPr>
          <p:cNvPr id="3" name="Podnaslov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sl-SI" dirty="0"/>
              <a:t>Ostali člani partnerstva: </a:t>
            </a:r>
          </a:p>
          <a:p>
            <a:r>
              <a:rPr lang="sl-SI" i="1" dirty="0">
                <a:solidFill>
                  <a:srgbClr val="00B050"/>
                </a:solidFill>
              </a:rPr>
              <a:t>Kmetijsko gozdarski zavodi Murska Sobota, Ptuj in Celje, </a:t>
            </a:r>
          </a:p>
          <a:p>
            <a:r>
              <a:rPr lang="sl-SI" i="1" dirty="0">
                <a:solidFill>
                  <a:srgbClr val="00B050"/>
                </a:solidFill>
              </a:rPr>
              <a:t>Biotehniška fakulteta, Oddelek za zootehniko, </a:t>
            </a:r>
          </a:p>
          <a:p>
            <a:r>
              <a:rPr lang="sl-SI" i="1" dirty="0">
                <a:solidFill>
                  <a:srgbClr val="00B050"/>
                </a:solidFill>
              </a:rPr>
              <a:t>Visoka šola za upravljanje podeželja GRM Novo mesto, </a:t>
            </a:r>
          </a:p>
          <a:p>
            <a:r>
              <a:rPr lang="sl-SI" i="1" dirty="0">
                <a:solidFill>
                  <a:srgbClr val="00B050"/>
                </a:solidFill>
              </a:rPr>
              <a:t>Slovenska zveza prašičerejcev ter </a:t>
            </a:r>
          </a:p>
          <a:p>
            <a:r>
              <a:rPr lang="sl-SI" i="1" dirty="0">
                <a:solidFill>
                  <a:srgbClr val="00B050"/>
                </a:solidFill>
              </a:rPr>
              <a:t>kmetije: </a:t>
            </a:r>
            <a:r>
              <a:rPr lang="sl-SI" i="1" dirty="0" err="1">
                <a:solidFill>
                  <a:srgbClr val="00B050"/>
                </a:solidFill>
              </a:rPr>
              <a:t>Juratovec</a:t>
            </a:r>
            <a:r>
              <a:rPr lang="sl-SI" i="1" dirty="0">
                <a:solidFill>
                  <a:srgbClr val="00B050"/>
                </a:solidFill>
              </a:rPr>
              <a:t>, Terčič, </a:t>
            </a:r>
            <a:r>
              <a:rPr lang="sl-SI" i="1" dirty="0" err="1">
                <a:solidFill>
                  <a:srgbClr val="00B050"/>
                </a:solidFill>
              </a:rPr>
              <a:t>Galunder</a:t>
            </a:r>
            <a:r>
              <a:rPr lang="sl-SI" i="1" dirty="0">
                <a:solidFill>
                  <a:srgbClr val="00B050"/>
                </a:solidFill>
              </a:rPr>
              <a:t>, Varga in </a:t>
            </a:r>
            <a:r>
              <a:rPr lang="sl-SI" i="1" dirty="0" err="1">
                <a:solidFill>
                  <a:srgbClr val="00B050"/>
                </a:solidFill>
              </a:rPr>
              <a:t>Kete</a:t>
            </a:r>
            <a:r>
              <a:rPr lang="sl-SI" i="1" dirty="0">
                <a:solidFill>
                  <a:srgbClr val="00B050"/>
                </a:solidFill>
              </a:rPr>
              <a:t>.</a:t>
            </a:r>
          </a:p>
          <a:p>
            <a:endParaRPr lang="sl-SI" dirty="0"/>
          </a:p>
          <a:p>
            <a:r>
              <a:rPr lang="sl-SI" dirty="0"/>
              <a:t>Tip projekta: EIP</a:t>
            </a:r>
          </a:p>
          <a:p>
            <a:r>
              <a:rPr lang="sl-SI" dirty="0"/>
              <a:t>Tematika projekta: </a:t>
            </a:r>
            <a:r>
              <a:rPr lang="sl-SI" i="1" dirty="0">
                <a:solidFill>
                  <a:srgbClr val="00B050"/>
                </a:solidFill>
              </a:rPr>
              <a:t>inovativne tehnologije reje za zmanjšanje izpustov toplogrednih plinov in </a:t>
            </a:r>
            <a:r>
              <a:rPr lang="sl-SI" i="1" dirty="0" err="1">
                <a:solidFill>
                  <a:srgbClr val="00B050"/>
                </a:solidFill>
              </a:rPr>
              <a:t>amoniaka</a:t>
            </a:r>
            <a:r>
              <a:rPr lang="sl-SI" i="1" dirty="0">
                <a:solidFill>
                  <a:srgbClr val="00B050"/>
                </a:solidFill>
              </a:rPr>
              <a:t> pri </a:t>
            </a:r>
            <a:r>
              <a:rPr lang="sl-SI" i="1" dirty="0" err="1">
                <a:solidFill>
                  <a:srgbClr val="00B050"/>
                </a:solidFill>
              </a:rPr>
              <a:t>rejnih</a:t>
            </a:r>
            <a:r>
              <a:rPr lang="sl-SI" i="1" dirty="0">
                <a:solidFill>
                  <a:srgbClr val="00B050"/>
                </a:solidFill>
              </a:rPr>
              <a:t> živalih</a:t>
            </a:r>
          </a:p>
          <a:p>
            <a:r>
              <a:rPr lang="sl-SI" dirty="0"/>
              <a:t>Obdobje trajanja projekta: </a:t>
            </a:r>
            <a:r>
              <a:rPr lang="sl-SI" i="1" dirty="0">
                <a:solidFill>
                  <a:srgbClr val="00B050"/>
                </a:solidFill>
              </a:rPr>
              <a:t>12.05.2023 – 11.05.2025</a:t>
            </a:r>
          </a:p>
          <a:p>
            <a:r>
              <a:rPr lang="sl-SI" dirty="0"/>
              <a:t>Višina odobrenih sredstev: </a:t>
            </a:r>
            <a:r>
              <a:rPr lang="sl-SI" i="1" dirty="0">
                <a:solidFill>
                  <a:srgbClr val="00B050"/>
                </a:solidFill>
              </a:rPr>
              <a:t>240.000,00</a:t>
            </a:r>
            <a:r>
              <a:rPr lang="sl-SI" dirty="0"/>
              <a:t> €</a:t>
            </a:r>
          </a:p>
          <a:p>
            <a:endParaRPr lang="sl-SI" dirty="0"/>
          </a:p>
        </p:txBody>
      </p:sp>
      <p:pic>
        <p:nvPicPr>
          <p:cNvPr id="11" name="Slika 10" title="logotip Programa razvoja podeželja za odbdobje 2014-2020 in označenim virom sofinanciranja">
            <a:extLst>
              <a:ext uri="{FF2B5EF4-FFF2-40B4-BE49-F238E27FC236}">
                <a16:creationId xmlns:a16="http://schemas.microsoft.com/office/drawing/2014/main" id="{FFD4384F-790A-420C-8BCA-1769490F4C6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645" y="6210682"/>
            <a:ext cx="2490493" cy="615142"/>
          </a:xfrm>
          <a:prstGeom prst="rect">
            <a:avLst/>
          </a:prstGeom>
        </p:spPr>
      </p:pic>
      <p:pic>
        <p:nvPicPr>
          <p:cNvPr id="14" name="Slika 13" title="logotip Ministrstva za kmetijstvo, gozdarstvo in prehrano Republike Slovenij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1593" y="6262268"/>
            <a:ext cx="2438400" cy="511969"/>
          </a:xfrm>
          <a:prstGeom prst="rect">
            <a:avLst/>
          </a:prstGeom>
        </p:spPr>
      </p:pic>
      <p:pic>
        <p:nvPicPr>
          <p:cNvPr id="10" name="Picture 2" title="logotip s prikazanim sloganom: Ideje in rešitve povezujejo!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2640" y="5993476"/>
            <a:ext cx="2543694" cy="864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title="logotip Evropskega partnerstva za inovacije na področju kmetijske produktivnosti in trajnosti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37" t="17248" r="7789" b="70880"/>
          <a:stretch/>
        </p:blipFill>
        <p:spPr bwMode="auto">
          <a:xfrm>
            <a:off x="8286334" y="5908122"/>
            <a:ext cx="863852" cy="949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Slika 3" title="logotip vodilnega partnerja KGZS - Zavod Novo mesto">
            <a:extLst>
              <a:ext uri="{FF2B5EF4-FFF2-40B4-BE49-F238E27FC236}">
                <a16:creationId xmlns:a16="http://schemas.microsoft.com/office/drawing/2014/main" id="{642F4751-7AFF-F382-B3C5-57C3153929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8852" y="5803489"/>
            <a:ext cx="1600200" cy="99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827BBA3C-6BA7-4EC7-41E3-8C7E96390C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66487" y="0"/>
            <a:ext cx="2725513" cy="384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529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500"/>
    </mc:Choice>
    <mc:Fallback xmlns=""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93103" y="49208"/>
            <a:ext cx="10515600" cy="1325563"/>
          </a:xfrm>
        </p:spPr>
        <p:txBody>
          <a:bodyPr>
            <a:normAutofit/>
          </a:bodyPr>
          <a:lstStyle/>
          <a:p>
            <a:r>
              <a:rPr lang="sl-SI" sz="5300" b="1" dirty="0"/>
              <a:t>PRAKTIČNI PROBLEM</a:t>
            </a:r>
            <a:endParaRPr lang="sl-SI" sz="4000" b="1" dirty="0"/>
          </a:p>
        </p:txBody>
      </p:sp>
      <p:sp>
        <p:nvSpPr>
          <p:cNvPr id="3" name="Podnaslov 2"/>
          <p:cNvSpPr>
            <a:spLocks noGrp="1"/>
          </p:cNvSpPr>
          <p:nvPr>
            <p:ph idx="1"/>
          </p:nvPr>
        </p:nvSpPr>
        <p:spPr>
          <a:xfrm>
            <a:off x="115216" y="1164894"/>
            <a:ext cx="8711153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sl-SI" i="1" dirty="0">
                <a:solidFill>
                  <a:srgbClr val="00B050"/>
                </a:solidFill>
              </a:rPr>
              <a:t>Toplogredni plini predstavljajo vse večji pomen v javnosti.</a:t>
            </a:r>
          </a:p>
          <a:p>
            <a:pPr marL="0" indent="0">
              <a:buNone/>
            </a:pPr>
            <a:r>
              <a:rPr lang="sl-SI" i="1" dirty="0">
                <a:solidFill>
                  <a:srgbClr val="00B050"/>
                </a:solidFill>
              </a:rPr>
              <a:t>Prašičereja in izpusti?</a:t>
            </a:r>
          </a:p>
          <a:p>
            <a:pPr marL="0" indent="0">
              <a:buNone/>
            </a:pPr>
            <a:r>
              <a:rPr lang="sl-SI" i="1" dirty="0">
                <a:solidFill>
                  <a:srgbClr val="00B050"/>
                </a:solidFill>
              </a:rPr>
              <a:t>Načini zniževanja izpustov iz prašičereje:</a:t>
            </a:r>
          </a:p>
          <a:p>
            <a:pPr marL="0" indent="0">
              <a:buNone/>
            </a:pPr>
            <a:r>
              <a:rPr lang="sl-SI" i="1" dirty="0">
                <a:solidFill>
                  <a:srgbClr val="00B050"/>
                </a:solidFill>
              </a:rPr>
              <a:t>- krmni obrok, dodatki v krmo</a:t>
            </a:r>
          </a:p>
          <a:p>
            <a:pPr marL="0" indent="0">
              <a:buNone/>
            </a:pPr>
            <a:r>
              <a:rPr lang="sl-SI" i="1" dirty="0">
                <a:solidFill>
                  <a:srgbClr val="00B050"/>
                </a:solidFill>
              </a:rPr>
              <a:t>- preprečevanje raztrosa krme</a:t>
            </a:r>
          </a:p>
          <a:p>
            <a:pPr marL="0" indent="0">
              <a:buNone/>
            </a:pPr>
            <a:r>
              <a:rPr lang="sl-SI" i="1" dirty="0">
                <a:solidFill>
                  <a:srgbClr val="00B050"/>
                </a:solidFill>
              </a:rPr>
              <a:t>- preprečevanje obolenj</a:t>
            </a:r>
          </a:p>
          <a:p>
            <a:pPr marL="0" indent="0">
              <a:buNone/>
            </a:pPr>
            <a:r>
              <a:rPr lang="sl-SI" i="1" dirty="0">
                <a:solidFill>
                  <a:srgbClr val="00B050"/>
                </a:solidFill>
              </a:rPr>
              <a:t>- uspešnost pripustov/osemenitev…</a:t>
            </a:r>
          </a:p>
          <a:p>
            <a:pPr marL="0" indent="0">
              <a:buNone/>
            </a:pPr>
            <a:r>
              <a:rPr lang="sl-SI" i="1" dirty="0">
                <a:solidFill>
                  <a:srgbClr val="00B050"/>
                </a:solidFill>
              </a:rPr>
              <a:t>- …</a:t>
            </a:r>
          </a:p>
          <a:p>
            <a:pPr marL="0" indent="0">
              <a:buNone/>
            </a:pPr>
            <a:r>
              <a:rPr lang="sl-SI" i="1" dirty="0">
                <a:solidFill>
                  <a:srgbClr val="00B050"/>
                </a:solidFill>
              </a:rPr>
              <a:t>- kaj pa genetika?</a:t>
            </a:r>
          </a:p>
          <a:p>
            <a:pPr marL="0" indent="0">
              <a:buNone/>
            </a:pPr>
            <a:endParaRPr lang="sl-SI" i="1" dirty="0">
              <a:solidFill>
                <a:srgbClr val="00B050"/>
              </a:solidFill>
            </a:endParaRPr>
          </a:p>
        </p:txBody>
      </p:sp>
      <p:pic>
        <p:nvPicPr>
          <p:cNvPr id="11" name="Slika 10" title="logotip Programa razvoja podeželja za odbdobje 2014-2020 in označenim virom sofinanciranja">
            <a:extLst>
              <a:ext uri="{FF2B5EF4-FFF2-40B4-BE49-F238E27FC236}">
                <a16:creationId xmlns:a16="http://schemas.microsoft.com/office/drawing/2014/main" id="{FFD4384F-790A-420C-8BCA-1769490F4C6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645" y="6210682"/>
            <a:ext cx="2490493" cy="615142"/>
          </a:xfrm>
          <a:prstGeom prst="rect">
            <a:avLst/>
          </a:prstGeom>
        </p:spPr>
      </p:pic>
      <p:pic>
        <p:nvPicPr>
          <p:cNvPr id="14" name="Slika 13" title="logotip Ministrstva za kmetijstvo, gozdarstvo in prehrano Republike Slovenije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1593" y="6262268"/>
            <a:ext cx="2438400" cy="511969"/>
          </a:xfrm>
          <a:prstGeom prst="rect">
            <a:avLst/>
          </a:prstGeom>
        </p:spPr>
      </p:pic>
      <p:pic>
        <p:nvPicPr>
          <p:cNvPr id="10" name="Picture 2" title="logotip s prikazanim sloganom: Ideje in rešitve povezujejo!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2640" y="5993476"/>
            <a:ext cx="2543694" cy="864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title="logotip Evropskega partnerstva za inovacije na področju kmetijske produktivnosti in trajnosti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37" t="17248" r="7789" b="70880"/>
          <a:stretch/>
        </p:blipFill>
        <p:spPr bwMode="auto">
          <a:xfrm>
            <a:off x="8286334" y="5908122"/>
            <a:ext cx="863852" cy="949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Slika 3" title="logotip vodilnega partnerja KGZS - Zavod Novo mesto">
            <a:extLst>
              <a:ext uri="{FF2B5EF4-FFF2-40B4-BE49-F238E27FC236}">
                <a16:creationId xmlns:a16="http://schemas.microsoft.com/office/drawing/2014/main" id="{3B847B9B-552C-F589-CA0B-260E79C79E8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8852" y="5803489"/>
            <a:ext cx="1600200" cy="99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Climate Spiral">
            <a:hlinkClick r:id="" action="ppaction://media"/>
            <a:extLst>
              <a:ext uri="{FF2B5EF4-FFF2-40B4-BE49-F238E27FC236}">
                <a16:creationId xmlns:a16="http://schemas.microsoft.com/office/drawing/2014/main" id="{B9A6CC4C-22BD-4058-EA5E-669E04B4DB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079529" y="1544563"/>
            <a:ext cx="4882691" cy="2746304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006E84AB-E861-C56E-47F2-1C8AE13B6D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79529" y="4358051"/>
            <a:ext cx="4882692" cy="1416957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5CD85EAE-52FC-B31A-C6F3-66119D9FBF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536940" y="11089"/>
            <a:ext cx="1655059" cy="1153806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EDCC15E0-A13D-9913-55DD-C8217988F3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446415" y="11089"/>
            <a:ext cx="1970203" cy="1158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574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sz="5300" b="1" dirty="0"/>
              <a:t>NAMEN IN CILJI PROJEKTA</a:t>
            </a:r>
            <a:endParaRPr lang="sl-SI" sz="4000" b="1" dirty="0"/>
          </a:p>
        </p:txBody>
      </p:sp>
      <p:sp>
        <p:nvSpPr>
          <p:cNvPr id="3" name="Podnaslov 2"/>
          <p:cNvSpPr>
            <a:spLocks noGrp="1"/>
          </p:cNvSpPr>
          <p:nvPr>
            <p:ph idx="1"/>
          </p:nvPr>
        </p:nvSpPr>
        <p:spPr>
          <a:xfrm>
            <a:off x="911448" y="1317755"/>
            <a:ext cx="10879318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l-SI" i="1" dirty="0">
                <a:solidFill>
                  <a:srgbClr val="00B050"/>
                </a:solidFill>
              </a:rPr>
              <a:t>Ali lahko z genetiko vplivamo na zniževanje izpustov toplogrednih plinov?</a:t>
            </a:r>
          </a:p>
        </p:txBody>
      </p:sp>
      <p:pic>
        <p:nvPicPr>
          <p:cNvPr id="11" name="Slika 10" title="logotip Programa razvoja podeželja za odbdobje 2014-2020 in označenim virom sofinanciranja">
            <a:extLst>
              <a:ext uri="{FF2B5EF4-FFF2-40B4-BE49-F238E27FC236}">
                <a16:creationId xmlns:a16="http://schemas.microsoft.com/office/drawing/2014/main" id="{FFD4384F-790A-420C-8BCA-1769490F4C6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645" y="6210682"/>
            <a:ext cx="2490493" cy="615142"/>
          </a:xfrm>
          <a:prstGeom prst="rect">
            <a:avLst/>
          </a:prstGeom>
        </p:spPr>
      </p:pic>
      <p:pic>
        <p:nvPicPr>
          <p:cNvPr id="14" name="Slika 13" title="logotip Ministrstva za kmetijstvo, gozdarstvo in prehrano Republike Slovenij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1593" y="6262268"/>
            <a:ext cx="2438400" cy="511969"/>
          </a:xfrm>
          <a:prstGeom prst="rect">
            <a:avLst/>
          </a:prstGeom>
        </p:spPr>
      </p:pic>
      <p:pic>
        <p:nvPicPr>
          <p:cNvPr id="10" name="Picture 2" title="logotip s prikazanim sloganom: Ideje in rešitve povezujejo!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2640" y="5993476"/>
            <a:ext cx="2543694" cy="864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title="logotip Evropskega partnerstva za inovacije na področju kmetijske produktivnosti in trajnosti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37" t="17248" r="7789" b="70880"/>
          <a:stretch/>
        </p:blipFill>
        <p:spPr bwMode="auto">
          <a:xfrm>
            <a:off x="8286334" y="5908122"/>
            <a:ext cx="863852" cy="949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Slika 3" title="logotip vodilnega partnerja KGZS - Zavod Novo mesto">
            <a:extLst>
              <a:ext uri="{FF2B5EF4-FFF2-40B4-BE49-F238E27FC236}">
                <a16:creationId xmlns:a16="http://schemas.microsoft.com/office/drawing/2014/main" id="{0AA15700-B700-D6AE-5A00-9FB5BC1A69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8852" y="5803489"/>
            <a:ext cx="1600200" cy="99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značba mesta vsebine 10">
            <a:extLst>
              <a:ext uri="{FF2B5EF4-FFF2-40B4-BE49-F238E27FC236}">
                <a16:creationId xmlns:a16="http://schemas.microsoft.com/office/drawing/2014/main" id="{524B248D-20A8-7B38-54F1-0CF94CC1C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556" y="3143397"/>
            <a:ext cx="5128819" cy="2798492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D54254EF-ABB4-DB4A-60CA-3F104B5F6D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37256" y="1792990"/>
            <a:ext cx="2937946" cy="1126688"/>
          </a:xfrm>
          <a:prstGeom prst="rect">
            <a:avLst/>
          </a:prstGeom>
        </p:spPr>
      </p:pic>
      <p:pic>
        <p:nvPicPr>
          <p:cNvPr id="7" name="Označba mesta vsebine 10">
            <a:extLst>
              <a:ext uri="{FF2B5EF4-FFF2-40B4-BE49-F238E27FC236}">
                <a16:creationId xmlns:a16="http://schemas.microsoft.com/office/drawing/2014/main" id="{CF7EC53F-FFD1-0215-9D1C-642F93EFAA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02340" y="2215299"/>
            <a:ext cx="5807796" cy="3365143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89D4EDF2-5D26-099D-46D1-C5F42242D9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927" y="1782113"/>
            <a:ext cx="1034850" cy="1239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75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05635" y="16468"/>
            <a:ext cx="10515600" cy="949878"/>
          </a:xfrm>
        </p:spPr>
        <p:txBody>
          <a:bodyPr>
            <a:normAutofit/>
          </a:bodyPr>
          <a:lstStyle/>
          <a:p>
            <a:r>
              <a:rPr lang="sl-SI" sz="5300" b="1" dirty="0"/>
              <a:t>DOSEDANJI REZULTATI</a:t>
            </a:r>
            <a:endParaRPr lang="sl-SI" sz="4000" b="1" dirty="0"/>
          </a:p>
        </p:txBody>
      </p:sp>
      <p:sp>
        <p:nvSpPr>
          <p:cNvPr id="3" name="Podnaslov 2"/>
          <p:cNvSpPr>
            <a:spLocks noGrp="1"/>
          </p:cNvSpPr>
          <p:nvPr>
            <p:ph idx="1"/>
          </p:nvPr>
        </p:nvSpPr>
        <p:spPr>
          <a:xfrm>
            <a:off x="0" y="795773"/>
            <a:ext cx="12192000" cy="5553973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sl-SI" i="1" dirty="0">
                <a:solidFill>
                  <a:srgbClr val="00B050"/>
                </a:solidFill>
              </a:rPr>
              <a:t>- gen GBP1 - ob okužbi z virusom PRRS je (SNP 50K plus RS80800372) :</a:t>
            </a:r>
          </a:p>
          <a:p>
            <a:pPr marL="0" indent="0">
              <a:buNone/>
            </a:pPr>
            <a:r>
              <a:rPr lang="sl-SI" i="1" dirty="0">
                <a:solidFill>
                  <a:srgbClr val="00B050"/>
                </a:solidFill>
              </a:rPr>
              <a:t>	- alel A nezaželen (več virusa v krvi, slabši dnevni prirast),</a:t>
            </a:r>
          </a:p>
          <a:p>
            <a:pPr marL="0" indent="0">
              <a:buNone/>
            </a:pPr>
            <a:r>
              <a:rPr lang="sl-SI" i="1" dirty="0">
                <a:solidFill>
                  <a:srgbClr val="00B050"/>
                </a:solidFill>
              </a:rPr>
              <a:t>	- alel G zaželen (manj virusa v krvi, večji dnevni prirast, manj abortusov),</a:t>
            </a:r>
          </a:p>
          <a:p>
            <a:pPr marL="0" indent="0">
              <a:buNone/>
            </a:pPr>
            <a:r>
              <a:rPr lang="sl-SI" i="1" dirty="0">
                <a:solidFill>
                  <a:srgbClr val="00B050"/>
                </a:solidFill>
              </a:rPr>
              <a:t>- gen GBP5 - ob okužbi z virusom PRRS je (SNP 50K plus RS340943904):</a:t>
            </a:r>
          </a:p>
          <a:p>
            <a:pPr marL="0" indent="0">
              <a:buNone/>
            </a:pPr>
            <a:r>
              <a:rPr lang="sl-SI" i="1" dirty="0">
                <a:solidFill>
                  <a:srgbClr val="00B050"/>
                </a:solidFill>
              </a:rPr>
              <a:t>	- polimorfizem G&gt;T, nezaželen alel G kodira skrajšani, nefunkcionalni GBP5 protein ter slab imunski odziv na virus PRRS,</a:t>
            </a:r>
          </a:p>
          <a:p>
            <a:pPr marL="0" indent="0">
              <a:buNone/>
            </a:pPr>
            <a:r>
              <a:rPr lang="sl-SI" i="1" dirty="0">
                <a:solidFill>
                  <a:srgbClr val="00B050"/>
                </a:solidFill>
              </a:rPr>
              <a:t>- gen MUC4 – občutljivost na bakterijo E. coli sev F4 (SNP 50K plus RS338992994; SNP </a:t>
            </a:r>
            <a:r>
              <a:rPr lang="sl-SI" sz="2900" i="1" dirty="0">
                <a:solidFill>
                  <a:srgbClr val="00B050"/>
                </a:solidFill>
              </a:rPr>
              <a:t>80K RS80937492 </a:t>
            </a:r>
            <a:r>
              <a:rPr lang="sl-SI" sz="2900" i="1" dirty="0" err="1">
                <a:solidFill>
                  <a:srgbClr val="00B050"/>
                </a:solidFill>
              </a:rPr>
              <a:t>intron</a:t>
            </a:r>
            <a:r>
              <a:rPr lang="sl-SI" i="1" dirty="0">
                <a:solidFill>
                  <a:srgbClr val="00B050"/>
                </a:solidFill>
              </a:rPr>
              <a:t>):</a:t>
            </a:r>
          </a:p>
          <a:p>
            <a:pPr marL="0" indent="0">
              <a:buNone/>
            </a:pPr>
            <a:r>
              <a:rPr lang="sl-SI" i="1" dirty="0">
                <a:solidFill>
                  <a:srgbClr val="00B050"/>
                </a:solidFill>
              </a:rPr>
              <a:t>	- alel G je povezan s prisotnostjo receptorja - občutljivost na </a:t>
            </a:r>
            <a:r>
              <a:rPr lang="it-IT" i="1" dirty="0" err="1">
                <a:solidFill>
                  <a:srgbClr val="00B050"/>
                </a:solidFill>
              </a:rPr>
              <a:t>bakterijo</a:t>
            </a:r>
            <a:r>
              <a:rPr lang="it-IT" i="1" dirty="0">
                <a:solidFill>
                  <a:srgbClr val="00B050"/>
                </a:solidFill>
              </a:rPr>
              <a:t> E. coli</a:t>
            </a:r>
            <a:r>
              <a:rPr lang="sl-SI" i="1" dirty="0">
                <a:solidFill>
                  <a:srgbClr val="00B050"/>
                </a:solidFill>
              </a:rPr>
              <a:t> sev F4,</a:t>
            </a:r>
          </a:p>
          <a:p>
            <a:pPr marL="0" indent="0">
              <a:buNone/>
            </a:pPr>
            <a:r>
              <a:rPr lang="sl-SI" i="1" dirty="0">
                <a:solidFill>
                  <a:srgbClr val="00B050"/>
                </a:solidFill>
              </a:rPr>
              <a:t>	- alel C je povezanim z odsotnostjo receptorja - odporen na bakterijo,</a:t>
            </a:r>
          </a:p>
          <a:p>
            <a:pPr marL="0" indent="0">
              <a:buNone/>
            </a:pPr>
            <a:r>
              <a:rPr lang="sl-SI" i="1" dirty="0">
                <a:solidFill>
                  <a:srgbClr val="00B050"/>
                </a:solidFill>
              </a:rPr>
              <a:t>-</a:t>
            </a:r>
            <a:r>
              <a:rPr lang="it-IT" i="1" dirty="0">
                <a:solidFill>
                  <a:srgbClr val="00B050"/>
                </a:solidFill>
              </a:rPr>
              <a:t> </a:t>
            </a:r>
            <a:r>
              <a:rPr lang="sl-SI" i="1" dirty="0">
                <a:solidFill>
                  <a:srgbClr val="00B050"/>
                </a:solidFill>
              </a:rPr>
              <a:t>g</a:t>
            </a:r>
            <a:r>
              <a:rPr lang="it-IT" i="1" dirty="0">
                <a:solidFill>
                  <a:srgbClr val="00B050"/>
                </a:solidFill>
              </a:rPr>
              <a:t>en FUT1</a:t>
            </a:r>
            <a:r>
              <a:rPr lang="sl-SI" i="1" dirty="0">
                <a:solidFill>
                  <a:srgbClr val="00B050"/>
                </a:solidFill>
              </a:rPr>
              <a:t> – občutljivost na bakterijo E. coli sev F18 (</a:t>
            </a:r>
            <a:r>
              <a:rPr lang="it-IT" i="1" dirty="0">
                <a:solidFill>
                  <a:srgbClr val="00B050"/>
                </a:solidFill>
              </a:rPr>
              <a:t>SNP</a:t>
            </a:r>
            <a:r>
              <a:rPr lang="sl-SI" i="1" dirty="0">
                <a:solidFill>
                  <a:srgbClr val="00B050"/>
                </a:solidFill>
              </a:rPr>
              <a:t> 50K plus RS</a:t>
            </a:r>
            <a:r>
              <a:rPr lang="it-IT" i="1" dirty="0">
                <a:solidFill>
                  <a:srgbClr val="00B050"/>
                </a:solidFill>
              </a:rPr>
              <a:t>335979375</a:t>
            </a:r>
            <a:r>
              <a:rPr lang="sl-SI" i="1" dirty="0">
                <a:solidFill>
                  <a:srgbClr val="00B050"/>
                </a:solidFill>
              </a:rPr>
              <a:t>):</a:t>
            </a:r>
          </a:p>
          <a:p>
            <a:pPr marL="0" indent="0">
              <a:buNone/>
            </a:pPr>
            <a:r>
              <a:rPr lang="sl-SI" i="1" dirty="0">
                <a:solidFill>
                  <a:srgbClr val="00B050"/>
                </a:solidFill>
              </a:rPr>
              <a:t>	- alel G je povezan s prisotnostjo receptorja - občutljivost na E. coli sev F18,</a:t>
            </a:r>
          </a:p>
          <a:p>
            <a:pPr marL="0" indent="0">
              <a:buNone/>
            </a:pPr>
            <a:r>
              <a:rPr lang="sl-SI" i="1" dirty="0">
                <a:solidFill>
                  <a:srgbClr val="00B050"/>
                </a:solidFill>
              </a:rPr>
              <a:t>	- a</a:t>
            </a:r>
            <a:r>
              <a:rPr lang="it-IT" i="1" dirty="0" err="1">
                <a:solidFill>
                  <a:srgbClr val="00B050"/>
                </a:solidFill>
              </a:rPr>
              <a:t>lel</a:t>
            </a:r>
            <a:r>
              <a:rPr lang="it-IT" i="1" dirty="0">
                <a:solidFill>
                  <a:srgbClr val="00B050"/>
                </a:solidFill>
              </a:rPr>
              <a:t> A je </a:t>
            </a:r>
            <a:r>
              <a:rPr lang="it-IT" i="1" dirty="0" err="1">
                <a:solidFill>
                  <a:srgbClr val="00B050"/>
                </a:solidFill>
              </a:rPr>
              <a:t>povezan</a:t>
            </a:r>
            <a:r>
              <a:rPr lang="it-IT" i="1" dirty="0">
                <a:solidFill>
                  <a:srgbClr val="00B050"/>
                </a:solidFill>
              </a:rPr>
              <a:t> z </a:t>
            </a:r>
            <a:r>
              <a:rPr lang="it-IT" i="1" dirty="0" err="1">
                <a:solidFill>
                  <a:srgbClr val="00B050"/>
                </a:solidFill>
              </a:rPr>
              <a:t>odsotnostjo</a:t>
            </a:r>
            <a:r>
              <a:rPr lang="it-IT" i="1" dirty="0">
                <a:solidFill>
                  <a:srgbClr val="00B050"/>
                </a:solidFill>
              </a:rPr>
              <a:t> </a:t>
            </a:r>
            <a:r>
              <a:rPr lang="it-IT" i="1" dirty="0" err="1">
                <a:solidFill>
                  <a:srgbClr val="00B050"/>
                </a:solidFill>
              </a:rPr>
              <a:t>receptorja</a:t>
            </a:r>
            <a:r>
              <a:rPr lang="it-IT" i="1" dirty="0">
                <a:solidFill>
                  <a:srgbClr val="00B050"/>
                </a:solidFill>
              </a:rPr>
              <a:t> </a:t>
            </a:r>
            <a:r>
              <a:rPr lang="sl-SI" i="1" dirty="0">
                <a:solidFill>
                  <a:srgbClr val="00B050"/>
                </a:solidFill>
              </a:rPr>
              <a:t>- odporen na E. coli sev F18,</a:t>
            </a:r>
          </a:p>
          <a:p>
            <a:pPr marL="0" indent="0">
              <a:buNone/>
            </a:pPr>
            <a:r>
              <a:rPr lang="sl-SI" i="1" dirty="0">
                <a:solidFill>
                  <a:srgbClr val="00B050"/>
                </a:solidFill>
              </a:rPr>
              <a:t>- gen MTTP za ph in barvo mesa SNP rs335896411 C&gt;T:</a:t>
            </a:r>
          </a:p>
          <a:p>
            <a:pPr marL="0" indent="0">
              <a:buNone/>
            </a:pPr>
            <a:r>
              <a:rPr lang="sl-SI" i="1" dirty="0">
                <a:solidFill>
                  <a:srgbClr val="00B050"/>
                </a:solidFill>
              </a:rPr>
              <a:t>	- genotipi CC in TT imajo bolj rumeno meso, kot živali z genotipom CT,</a:t>
            </a:r>
          </a:p>
          <a:p>
            <a:pPr marL="0" indent="0">
              <a:buNone/>
            </a:pPr>
            <a:r>
              <a:rPr lang="sl-SI" i="1" dirty="0">
                <a:solidFill>
                  <a:srgbClr val="00B050"/>
                </a:solidFill>
              </a:rPr>
              <a:t>	- živali z genotipom CC imajo višji pH, 45 minut po zakolu, kot genotip TT,</a:t>
            </a:r>
          </a:p>
          <a:p>
            <a:pPr marL="0" indent="0">
              <a:buNone/>
            </a:pPr>
            <a:r>
              <a:rPr lang="sl-SI" i="1" dirty="0">
                <a:solidFill>
                  <a:srgbClr val="00B050"/>
                </a:solidFill>
              </a:rPr>
              <a:t>	- Živali z genotipom CC imajo nižjo povprečno debelino hrbtne slanine v primerjavi s genotipom TT,</a:t>
            </a:r>
          </a:p>
          <a:p>
            <a:pPr marL="0" indent="0">
              <a:buNone/>
            </a:pPr>
            <a:r>
              <a:rPr lang="sl-SI" i="1" dirty="0">
                <a:solidFill>
                  <a:srgbClr val="00B050"/>
                </a:solidFill>
              </a:rPr>
              <a:t>	- v naši populaciji prašičev je 223 živali genotipa CC, 293 živali genotipa CT in 124 genotipa TT, alel C je v povezavi s povečanim prenosom lipida.</a:t>
            </a:r>
          </a:p>
        </p:txBody>
      </p:sp>
      <p:pic>
        <p:nvPicPr>
          <p:cNvPr id="11" name="Slika 10" title="logotip Programa razvoja podeželja za odbdobje 2014-2020 in označenim virom sofinanciranja">
            <a:extLst>
              <a:ext uri="{FF2B5EF4-FFF2-40B4-BE49-F238E27FC236}">
                <a16:creationId xmlns:a16="http://schemas.microsoft.com/office/drawing/2014/main" id="{FFD4384F-790A-420C-8BCA-1769490F4C6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645" y="6210682"/>
            <a:ext cx="2490493" cy="615142"/>
          </a:xfrm>
          <a:prstGeom prst="rect">
            <a:avLst/>
          </a:prstGeom>
        </p:spPr>
      </p:pic>
      <p:pic>
        <p:nvPicPr>
          <p:cNvPr id="14" name="Slika 13" title="logotip Ministrstva za kmetijstvo, gozdarstvo in prehrano Republike Slovenij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1593" y="6262268"/>
            <a:ext cx="2438400" cy="511969"/>
          </a:xfrm>
          <a:prstGeom prst="rect">
            <a:avLst/>
          </a:prstGeom>
        </p:spPr>
      </p:pic>
      <p:pic>
        <p:nvPicPr>
          <p:cNvPr id="10" name="Picture 2" title="logotip s prikazanim sloganom: Ideje in rešitve povezujejo!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2640" y="5993476"/>
            <a:ext cx="2543694" cy="864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title="logotip Evropskega partnerstva za inovacije na področju kmetijske produktivnosti in trajnosti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37" t="17248" r="7789" b="70880"/>
          <a:stretch/>
        </p:blipFill>
        <p:spPr bwMode="auto">
          <a:xfrm>
            <a:off x="8286334" y="5908122"/>
            <a:ext cx="863852" cy="949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Slika 3" title="logotip vodilnega partnerja KGZS - Zavod Novo mesto">
            <a:extLst>
              <a:ext uri="{FF2B5EF4-FFF2-40B4-BE49-F238E27FC236}">
                <a16:creationId xmlns:a16="http://schemas.microsoft.com/office/drawing/2014/main" id="{15F59F0D-7EEB-D193-2991-F4F0D33E95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8852" y="5803489"/>
            <a:ext cx="1600200" cy="99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66D558C7-BE77-0763-6D32-C4C34875C4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59068" y="2762249"/>
            <a:ext cx="2199968" cy="2355297"/>
          </a:xfrm>
          <a:prstGeom prst="rect">
            <a:avLst/>
          </a:prstGeom>
        </p:spPr>
      </p:pic>
      <p:pic>
        <p:nvPicPr>
          <p:cNvPr id="7" name="Picture 2" descr="Elyx Elyxyak Sticker - Elyx Elyxyak Helix Stickers">
            <a:extLst>
              <a:ext uri="{FF2B5EF4-FFF2-40B4-BE49-F238E27FC236}">
                <a16:creationId xmlns:a16="http://schemas.microsoft.com/office/drawing/2014/main" id="{46167F23-8599-56A0-EE4A-82D3FBEDE8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7730" y="247632"/>
            <a:ext cx="1332456" cy="1608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45645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GIF dna, best animated GIFs free download ">
            <a:extLst>
              <a:ext uri="{FF2B5EF4-FFF2-40B4-BE49-F238E27FC236}">
                <a16:creationId xmlns:a16="http://schemas.microsoft.com/office/drawing/2014/main" id="{BE14BF80-CFA7-169B-DCBA-F45B9FD67D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8852" y="319885"/>
            <a:ext cx="2283251" cy="2968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62785" y="161934"/>
            <a:ext cx="10515600" cy="1325563"/>
          </a:xfrm>
        </p:spPr>
        <p:txBody>
          <a:bodyPr>
            <a:normAutofit/>
          </a:bodyPr>
          <a:lstStyle/>
          <a:p>
            <a:r>
              <a:rPr lang="sl-SI" sz="5300" b="1" dirty="0"/>
              <a:t>V RAZISKOVANJU</a:t>
            </a:r>
            <a:endParaRPr lang="sl-SI" sz="4000" b="1" dirty="0"/>
          </a:p>
        </p:txBody>
      </p:sp>
      <p:sp>
        <p:nvSpPr>
          <p:cNvPr id="3" name="Podnaslov 2"/>
          <p:cNvSpPr>
            <a:spLocks noGrp="1"/>
          </p:cNvSpPr>
          <p:nvPr>
            <p:ph idx="1"/>
          </p:nvPr>
        </p:nvSpPr>
        <p:spPr>
          <a:xfrm>
            <a:off x="207391" y="1187845"/>
            <a:ext cx="11434712" cy="4997044"/>
          </a:xfrm>
        </p:spPr>
        <p:txBody>
          <a:bodyPr>
            <a:normAutofit fontScale="55000" lnSpcReduction="20000"/>
          </a:bodyPr>
          <a:lstStyle/>
          <a:p>
            <a:pPr marL="0" indent="0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sl-SI" i="1" dirty="0">
                <a:solidFill>
                  <a:srgbClr val="00B050"/>
                </a:solidFill>
              </a:rPr>
              <a:t>- </a:t>
            </a:r>
            <a:r>
              <a:rPr lang="sl-SI" sz="2900" i="1" dirty="0">
                <a:solidFill>
                  <a:srgbClr val="00B050"/>
                </a:solidFill>
              </a:rPr>
              <a:t>Gen LEPR – </a:t>
            </a:r>
            <a:r>
              <a:rPr lang="sl-SI" sz="2900" i="1" u="sng" dirty="0">
                <a:solidFill>
                  <a:srgbClr val="00B050"/>
                </a:solidFill>
              </a:rPr>
              <a:t>rastni gen, zamaščenost </a:t>
            </a:r>
            <a:r>
              <a:rPr lang="sl-SI" sz="2900" i="1" dirty="0">
                <a:solidFill>
                  <a:srgbClr val="00B050"/>
                </a:solidFill>
              </a:rPr>
              <a:t>(SNP 50K plus RS 709596309) C&gt;T </a:t>
            </a:r>
          </a:p>
          <a:p>
            <a:pPr marL="0" indent="0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sl-SI" sz="2900" i="1" dirty="0">
                <a:solidFill>
                  <a:srgbClr val="00B050"/>
                </a:solidFill>
              </a:rPr>
              <a:t>- Gen MC4R – </a:t>
            </a:r>
            <a:r>
              <a:rPr lang="sl-SI" sz="2900" i="1" u="sng" dirty="0">
                <a:solidFill>
                  <a:srgbClr val="00B050"/>
                </a:solidFill>
              </a:rPr>
              <a:t>rastni gen, zamaščenost </a:t>
            </a:r>
            <a:r>
              <a:rPr lang="sl-SI" sz="2900" i="1" dirty="0">
                <a:solidFill>
                  <a:srgbClr val="00B050"/>
                </a:solidFill>
              </a:rPr>
              <a:t>(SNP 50K plus RS 8121917) </a:t>
            </a:r>
          </a:p>
          <a:p>
            <a:pPr marL="0" indent="0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sl-SI" sz="2900" i="1" dirty="0">
                <a:solidFill>
                  <a:srgbClr val="00B050"/>
                </a:solidFill>
              </a:rPr>
              <a:t>- gen IGFBP2 – </a:t>
            </a:r>
            <a:r>
              <a:rPr lang="sl-SI" sz="2900" i="1" u="sng" dirty="0">
                <a:solidFill>
                  <a:srgbClr val="00B050"/>
                </a:solidFill>
              </a:rPr>
              <a:t>plodnost</a:t>
            </a:r>
            <a:r>
              <a:rPr lang="sl-SI" sz="2900" i="1" dirty="0">
                <a:solidFill>
                  <a:srgbClr val="00B050"/>
                </a:solidFill>
              </a:rPr>
              <a:t> (SNP 80 K RS 81326389  </a:t>
            </a:r>
            <a:r>
              <a:rPr lang="sl-SI" sz="2900" i="1" dirty="0" err="1">
                <a:solidFill>
                  <a:srgbClr val="00B050"/>
                </a:solidFill>
              </a:rPr>
              <a:t>intron</a:t>
            </a:r>
            <a:r>
              <a:rPr lang="sl-SI" sz="2900" i="1" dirty="0">
                <a:solidFill>
                  <a:srgbClr val="00B050"/>
                </a:solidFill>
              </a:rPr>
              <a:t>, RS 81328355 </a:t>
            </a:r>
            <a:r>
              <a:rPr lang="sl-SI" sz="2900" i="1" dirty="0" err="1">
                <a:solidFill>
                  <a:srgbClr val="00B050"/>
                </a:solidFill>
              </a:rPr>
              <a:t>downstream</a:t>
            </a:r>
            <a:r>
              <a:rPr lang="sl-SI" sz="2900" i="1" dirty="0">
                <a:solidFill>
                  <a:srgbClr val="00B050"/>
                </a:solidFill>
              </a:rPr>
              <a:t>; SNP 50 in 80 K RS 81328300 </a:t>
            </a:r>
            <a:r>
              <a:rPr lang="sl-SI" sz="2900" i="1" dirty="0" err="1">
                <a:solidFill>
                  <a:srgbClr val="00B050"/>
                </a:solidFill>
              </a:rPr>
              <a:t>intron</a:t>
            </a:r>
            <a:r>
              <a:rPr lang="sl-SI" sz="2900" i="1" dirty="0">
                <a:solidFill>
                  <a:srgbClr val="00B050"/>
                </a:solidFill>
              </a:rPr>
              <a:t>)</a:t>
            </a:r>
          </a:p>
          <a:p>
            <a:pPr marL="0" indent="0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sl-SI" sz="2900" i="1" dirty="0">
                <a:solidFill>
                  <a:srgbClr val="00B050"/>
                </a:solidFill>
              </a:rPr>
              <a:t>- Gen PTGS1 – plodnost (SNP 80 in 50 K RS 80950245 </a:t>
            </a:r>
            <a:r>
              <a:rPr lang="sl-SI" sz="2900" i="1" dirty="0" err="1">
                <a:solidFill>
                  <a:srgbClr val="00B050"/>
                </a:solidFill>
              </a:rPr>
              <a:t>intron</a:t>
            </a:r>
            <a:r>
              <a:rPr lang="sl-SI" sz="2900" i="1" dirty="0">
                <a:solidFill>
                  <a:srgbClr val="00B050"/>
                </a:solidFill>
              </a:rPr>
              <a:t>)</a:t>
            </a:r>
          </a:p>
          <a:p>
            <a:pPr marL="0" indent="0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sl-SI" sz="2900" i="1" dirty="0">
                <a:solidFill>
                  <a:srgbClr val="00B050"/>
                </a:solidFill>
              </a:rPr>
              <a:t>- gen PPARGC1A – plodnost (SNP 50 K RS 81229082)</a:t>
            </a:r>
          </a:p>
          <a:p>
            <a:pPr marL="0" indent="0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sl-SI" sz="2900" i="1" dirty="0">
                <a:solidFill>
                  <a:srgbClr val="00B050"/>
                </a:solidFill>
              </a:rPr>
              <a:t>- gen ESR – plodnost (SNP 80 in 50 K RS 81268817</a:t>
            </a:r>
          </a:p>
          <a:p>
            <a:pPr marL="0" indent="0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sl-SI" sz="2900" i="1" dirty="0">
                <a:solidFill>
                  <a:srgbClr val="00B050"/>
                </a:solidFill>
              </a:rPr>
              <a:t>- ESR1  - plodnost  (SNP 80  in 50 K RS81308726, RS81327383, RS81348640, RS81348671, RS81348677,  RS81348685,RS346155653, RS345909854, RS341527472 ni na 50K, RS333755752, RS325523363, RS324646446, RS322028243, RS321905409, RS319691491 ni na 50K, RS319534783, RS319188770, RS318928184)</a:t>
            </a:r>
          </a:p>
          <a:p>
            <a:pPr marL="0" indent="0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sl-SI" sz="2900" i="1" dirty="0">
                <a:solidFill>
                  <a:srgbClr val="00B050"/>
                </a:solidFill>
              </a:rPr>
              <a:t>- ESR2 – plodnost (SNP 80 in 50K RS81350020 </a:t>
            </a:r>
            <a:r>
              <a:rPr lang="sl-SI" sz="2900" i="1" dirty="0" err="1">
                <a:solidFill>
                  <a:srgbClr val="00B050"/>
                </a:solidFill>
              </a:rPr>
              <a:t>intron</a:t>
            </a:r>
            <a:r>
              <a:rPr lang="sl-SI" sz="2900" i="1" dirty="0">
                <a:solidFill>
                  <a:srgbClr val="00B050"/>
                </a:solidFill>
              </a:rPr>
              <a:t>)</a:t>
            </a:r>
          </a:p>
          <a:p>
            <a:pPr marL="0" indent="0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sl-SI" sz="2900" i="1" dirty="0">
                <a:solidFill>
                  <a:srgbClr val="00B050"/>
                </a:solidFill>
              </a:rPr>
              <a:t>- gen CCKAR </a:t>
            </a:r>
            <a:r>
              <a:rPr lang="sl-SI" sz="2900" i="1" u="sng" dirty="0">
                <a:solidFill>
                  <a:srgbClr val="00B050"/>
                </a:solidFill>
              </a:rPr>
              <a:t>kakovost mesa </a:t>
            </a:r>
            <a:r>
              <a:rPr lang="sl-SI" sz="2900" i="1" dirty="0">
                <a:solidFill>
                  <a:srgbClr val="00B050"/>
                </a:solidFill>
              </a:rPr>
              <a:t>(SNP 80 in 50 K RS 81477016 </a:t>
            </a:r>
            <a:r>
              <a:rPr lang="sl-SI" sz="2900" i="1" dirty="0" err="1">
                <a:solidFill>
                  <a:srgbClr val="00B050"/>
                </a:solidFill>
              </a:rPr>
              <a:t>intron</a:t>
            </a:r>
            <a:r>
              <a:rPr lang="sl-SI" sz="2900" i="1" dirty="0">
                <a:solidFill>
                  <a:srgbClr val="00B050"/>
                </a:solidFill>
              </a:rPr>
              <a:t>)</a:t>
            </a:r>
          </a:p>
          <a:p>
            <a:pPr marL="0" indent="0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sl-SI" sz="2900" i="1" dirty="0">
                <a:solidFill>
                  <a:srgbClr val="00B050"/>
                </a:solidFill>
              </a:rPr>
              <a:t>- gen CAST </a:t>
            </a:r>
            <a:r>
              <a:rPr lang="sl-SI" sz="2900" i="1" u="sng" dirty="0">
                <a:solidFill>
                  <a:srgbClr val="00B050"/>
                </a:solidFill>
              </a:rPr>
              <a:t>kakovost mesa </a:t>
            </a:r>
            <a:r>
              <a:rPr lang="sl-SI" sz="2900" i="1" dirty="0">
                <a:solidFill>
                  <a:srgbClr val="00B050"/>
                </a:solidFill>
              </a:rPr>
              <a:t>(SNP 80 in 50 K RS 81361886 </a:t>
            </a:r>
            <a:r>
              <a:rPr lang="sl-SI" sz="2900" i="1" dirty="0" err="1">
                <a:solidFill>
                  <a:srgbClr val="00B050"/>
                </a:solidFill>
              </a:rPr>
              <a:t>intron</a:t>
            </a:r>
            <a:r>
              <a:rPr lang="sl-SI" sz="2900" i="1" dirty="0">
                <a:solidFill>
                  <a:srgbClr val="00B050"/>
                </a:solidFill>
              </a:rPr>
              <a:t>, RS 80998604 </a:t>
            </a:r>
            <a:r>
              <a:rPr lang="sl-SI" sz="2900" i="1" dirty="0" err="1">
                <a:solidFill>
                  <a:srgbClr val="00B050"/>
                </a:solidFill>
              </a:rPr>
              <a:t>intron</a:t>
            </a:r>
            <a:r>
              <a:rPr lang="sl-SI" sz="2900" i="1" dirty="0">
                <a:solidFill>
                  <a:srgbClr val="00B050"/>
                </a:solidFill>
              </a:rPr>
              <a:t>)</a:t>
            </a:r>
          </a:p>
          <a:p>
            <a:pPr marL="0" indent="0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sl-SI" sz="2900" i="1" dirty="0">
                <a:solidFill>
                  <a:srgbClr val="00B050"/>
                </a:solidFill>
              </a:rPr>
              <a:t>- gen EPC1 </a:t>
            </a:r>
            <a:r>
              <a:rPr lang="sl-SI" sz="2900" i="1" u="sng" dirty="0">
                <a:solidFill>
                  <a:srgbClr val="00B050"/>
                </a:solidFill>
              </a:rPr>
              <a:t>kakovost semena </a:t>
            </a:r>
            <a:r>
              <a:rPr lang="sl-SI" sz="2900" i="1" dirty="0">
                <a:solidFill>
                  <a:srgbClr val="00B050"/>
                </a:solidFill>
              </a:rPr>
              <a:t>(SNP 80K RS 335936194, RS 330138073, SNP 80 in 50 K RS 319183277, RS 81312866 in RS 45430678)</a:t>
            </a:r>
          </a:p>
          <a:p>
            <a:pPr marL="0" indent="0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sl-SI" sz="2900" i="1" dirty="0">
                <a:solidFill>
                  <a:srgbClr val="00B050"/>
                </a:solidFill>
              </a:rPr>
              <a:t>- SPP1 gen plodnost, </a:t>
            </a:r>
            <a:r>
              <a:rPr lang="sl-SI" sz="2900" i="1" u="sng" dirty="0" err="1">
                <a:solidFill>
                  <a:srgbClr val="00B050"/>
                </a:solidFill>
              </a:rPr>
              <a:t>intrauterisnka</a:t>
            </a:r>
            <a:r>
              <a:rPr lang="sl-SI" sz="2900" i="1" u="sng" dirty="0">
                <a:solidFill>
                  <a:srgbClr val="00B050"/>
                </a:solidFill>
              </a:rPr>
              <a:t> rast </a:t>
            </a:r>
            <a:r>
              <a:rPr lang="sl-SI" sz="2900" i="1" dirty="0">
                <a:solidFill>
                  <a:srgbClr val="00B050"/>
                </a:solidFill>
              </a:rPr>
              <a:t>(SNP 80 in 50 K RS 323564470)</a:t>
            </a:r>
          </a:p>
          <a:p>
            <a:pPr marL="0" indent="0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sl-SI" sz="2900" i="1" dirty="0">
                <a:solidFill>
                  <a:srgbClr val="00B050"/>
                </a:solidFill>
              </a:rPr>
              <a:t>PRKAG3, ATP1A2, CA3, DECR1, TGFBR1, GALP, HMGA2, ACACA, SCD, SLC22A5, CPT1A, ECE1 </a:t>
            </a:r>
          </a:p>
          <a:p>
            <a:pPr marL="0" indent="0">
              <a:spcAft>
                <a:spcPts val="800"/>
              </a:spcAft>
              <a:buNone/>
            </a:pPr>
            <a:endParaRPr lang="sl-SI" i="1" dirty="0">
              <a:solidFill>
                <a:srgbClr val="00B050"/>
              </a:solidFill>
            </a:endParaRPr>
          </a:p>
          <a:p>
            <a:pPr marL="0" indent="0">
              <a:buNone/>
            </a:pPr>
            <a:endParaRPr lang="sl-SI" i="1" dirty="0">
              <a:solidFill>
                <a:srgbClr val="00B050"/>
              </a:solidFill>
            </a:endParaRPr>
          </a:p>
        </p:txBody>
      </p:sp>
      <p:pic>
        <p:nvPicPr>
          <p:cNvPr id="11" name="Slika 10" title="logotip Programa razvoja podeželja za odbdobje 2014-2020 in označenim virom sofinanciranja">
            <a:extLst>
              <a:ext uri="{FF2B5EF4-FFF2-40B4-BE49-F238E27FC236}">
                <a16:creationId xmlns:a16="http://schemas.microsoft.com/office/drawing/2014/main" id="{FFD4384F-790A-420C-8BCA-1769490F4C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645" y="6210682"/>
            <a:ext cx="2490493" cy="615142"/>
          </a:xfrm>
          <a:prstGeom prst="rect">
            <a:avLst/>
          </a:prstGeom>
        </p:spPr>
      </p:pic>
      <p:pic>
        <p:nvPicPr>
          <p:cNvPr id="14" name="Slika 13" title="logotip Ministrstva za kmetijstvo, gozdarstvo in prehrano Republike Slovenije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1593" y="6262268"/>
            <a:ext cx="2438400" cy="511969"/>
          </a:xfrm>
          <a:prstGeom prst="rect">
            <a:avLst/>
          </a:prstGeom>
        </p:spPr>
      </p:pic>
      <p:pic>
        <p:nvPicPr>
          <p:cNvPr id="10" name="Picture 2" title="logotip s prikazanim sloganom: Ideje in rešitve povezujejo!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2640" y="5993476"/>
            <a:ext cx="2543694" cy="864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title="logotip Evropskega partnerstva za inovacije na področju kmetijske produktivnosti in trajnosti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37" t="17248" r="7789" b="70880"/>
          <a:stretch/>
        </p:blipFill>
        <p:spPr bwMode="auto">
          <a:xfrm>
            <a:off x="8286334" y="5908122"/>
            <a:ext cx="863852" cy="949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Slika 3" title="logotip vodilnega partnerja KGZS - Zavod Novo mesto">
            <a:extLst>
              <a:ext uri="{FF2B5EF4-FFF2-40B4-BE49-F238E27FC236}">
                <a16:creationId xmlns:a16="http://schemas.microsoft.com/office/drawing/2014/main" id="{15F59F0D-7EEB-D193-2991-F4F0D33E95A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8852" y="5803489"/>
            <a:ext cx="1600200" cy="990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071617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na GIF">
            <a:extLst>
              <a:ext uri="{FF2B5EF4-FFF2-40B4-BE49-F238E27FC236}">
                <a16:creationId xmlns:a16="http://schemas.microsoft.com/office/drawing/2014/main" id="{A3A79192-E5D3-5BB2-07EB-57A938FA41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485046">
            <a:off x="8640930" y="-11928"/>
            <a:ext cx="1905000" cy="3295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sz="5300" b="1" dirty="0"/>
              <a:t>ZAKLJUČEK</a:t>
            </a:r>
            <a:endParaRPr lang="sl-SI" sz="4000" b="1" dirty="0"/>
          </a:p>
        </p:txBody>
      </p:sp>
      <p:sp>
        <p:nvSpPr>
          <p:cNvPr id="3" name="Podnaslov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sl-SI" i="1" dirty="0">
                <a:solidFill>
                  <a:srgbClr val="00B050"/>
                </a:solidFill>
              </a:rPr>
              <a:t>Na izpuste toplogrednih plinov vplivamo z genetiko.</a:t>
            </a:r>
          </a:p>
          <a:p>
            <a:pPr marL="0" indent="0">
              <a:buNone/>
            </a:pPr>
            <a:r>
              <a:rPr lang="sl-SI" i="1" dirty="0">
                <a:solidFill>
                  <a:srgbClr val="00B050"/>
                </a:solidFill>
              </a:rPr>
              <a:t>Selekcija je močno orodje za povečevanje plodnosti, rastnosti, izkoristka krme,…</a:t>
            </a:r>
          </a:p>
          <a:p>
            <a:pPr marL="0" indent="0">
              <a:buNone/>
            </a:pPr>
            <a:r>
              <a:rPr lang="sl-SI" i="1" dirty="0">
                <a:solidFill>
                  <a:srgbClr val="00B050"/>
                </a:solidFill>
              </a:rPr>
              <a:t>Kakovostna oskrba živali in genetski napredek pripomoreta k znižanju izpustov toplogrednih plinov (na enoto prireje).</a:t>
            </a:r>
          </a:p>
        </p:txBody>
      </p:sp>
      <p:pic>
        <p:nvPicPr>
          <p:cNvPr id="11" name="Slika 10" title="logotip Programa razvoja podeželja za odbdobje 2014-2020 in označenim virom sofinanciranja">
            <a:extLst>
              <a:ext uri="{FF2B5EF4-FFF2-40B4-BE49-F238E27FC236}">
                <a16:creationId xmlns:a16="http://schemas.microsoft.com/office/drawing/2014/main" id="{FFD4384F-790A-420C-8BCA-1769490F4C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645" y="6210682"/>
            <a:ext cx="2490493" cy="615142"/>
          </a:xfrm>
          <a:prstGeom prst="rect">
            <a:avLst/>
          </a:prstGeom>
        </p:spPr>
      </p:pic>
      <p:pic>
        <p:nvPicPr>
          <p:cNvPr id="14" name="Slika 13" title="logotip Ministrstva za kmetijstvo, gozdarstvo in prehrano Republike Slovenije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1593" y="6262268"/>
            <a:ext cx="2438400" cy="511969"/>
          </a:xfrm>
          <a:prstGeom prst="rect">
            <a:avLst/>
          </a:prstGeom>
        </p:spPr>
      </p:pic>
      <p:pic>
        <p:nvPicPr>
          <p:cNvPr id="10" name="Picture 2" title="logotip s prikazanim sloganom: Ideje in rešitve povezujejo!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2640" y="5993476"/>
            <a:ext cx="2543694" cy="864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title="logotip Evropskega partnerstva za inovacije na področju kmetijske produktivnosti in trajnosti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37" t="17248" r="7789" b="70880"/>
          <a:stretch/>
        </p:blipFill>
        <p:spPr bwMode="auto">
          <a:xfrm>
            <a:off x="8286334" y="5908122"/>
            <a:ext cx="863852" cy="949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Slika 3" title="logotip vodilnega partnerja KGZS - Zavod Novo mesto">
            <a:extLst>
              <a:ext uri="{FF2B5EF4-FFF2-40B4-BE49-F238E27FC236}">
                <a16:creationId xmlns:a16="http://schemas.microsoft.com/office/drawing/2014/main" id="{98EF3FF6-C015-4CF5-B30F-99740A97EA1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8852" y="5803489"/>
            <a:ext cx="1600200" cy="99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Fire Triangle | 3D Animated Clipart for PowerPoint - PresenterMedia.com">
            <a:extLst>
              <a:ext uri="{FF2B5EF4-FFF2-40B4-BE49-F238E27FC236}">
                <a16:creationId xmlns:a16="http://schemas.microsoft.com/office/drawing/2014/main" id="{0A6E8648-FDAB-B328-0E1F-04C0CF7C28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1072" y="4114399"/>
            <a:ext cx="1373037" cy="1373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animated circle, animated , circle , gif , animation , deco , tube ,  rainbow , colorful , cadre , frame , vanessavalo - Free animated GIF -  PicMix">
            <a:extLst>
              <a:ext uri="{FF2B5EF4-FFF2-40B4-BE49-F238E27FC236}">
                <a16:creationId xmlns:a16="http://schemas.microsoft.com/office/drawing/2014/main" id="{3CF751F9-5135-35F9-A751-2B13D70AA9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711582" y="3813316"/>
            <a:ext cx="1825119" cy="1855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animated circle, animated , circle , gif , animation , deco , tube ,  rainbow , colorful , cadre , frame , vanessavalo - Free animated GIF -  PicMix">
            <a:extLst>
              <a:ext uri="{FF2B5EF4-FFF2-40B4-BE49-F238E27FC236}">
                <a16:creationId xmlns:a16="http://schemas.microsoft.com/office/drawing/2014/main" id="{AAF9B7BA-C2D6-6F90-E364-6653C02E52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350936" y="3833146"/>
            <a:ext cx="546409" cy="1855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animated circle, animated , circle , gif , animation , deco , tube ,  rainbow , colorful , cadre , frame , vanessavalo - Free animated GIF -  PicMix">
            <a:extLst>
              <a:ext uri="{FF2B5EF4-FFF2-40B4-BE49-F238E27FC236}">
                <a16:creationId xmlns:a16="http://schemas.microsoft.com/office/drawing/2014/main" id="{0AC1805F-D893-8118-6743-2728925627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H="1">
            <a:off x="8363103" y="3859355"/>
            <a:ext cx="546409" cy="1825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42286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sz="5300" b="1" dirty="0"/>
              <a:t>TRIKOTNIK ZNANJA</a:t>
            </a:r>
            <a:endParaRPr lang="sl-SI" sz="4000" b="1" dirty="0"/>
          </a:p>
        </p:txBody>
      </p:sp>
      <p:pic>
        <p:nvPicPr>
          <p:cNvPr id="6" name="Slika 5" descr="Fotografija prikazuje povezavo med kmetovalcem, svetovalcem in razikovalcem v obliki trikotnika znanja in ki predstavlja osnovo za izvajanje projektov Evropskega partnerstva za inovacije." title="Trikotnik znanja Evropskega partnerstva za inovacij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2942" y="158187"/>
            <a:ext cx="1670858" cy="1739438"/>
          </a:xfrm>
          <a:prstGeom prst="rect">
            <a:avLst/>
          </a:prstGeom>
        </p:spPr>
      </p:pic>
      <p:sp>
        <p:nvSpPr>
          <p:cNvPr id="3" name="Podnaslov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l-SI" b="1" dirty="0"/>
              <a:t>Pogled kmeta</a:t>
            </a:r>
            <a:r>
              <a:rPr lang="sl-SI" dirty="0"/>
              <a:t>: </a:t>
            </a:r>
            <a:r>
              <a:rPr lang="sl-SI" dirty="0">
                <a:solidFill>
                  <a:srgbClr val="00B050"/>
                </a:solidFill>
              </a:rPr>
              <a:t>… jaz bom poskrbel za prašiča, vi poskrbite za genetiko …</a:t>
            </a:r>
          </a:p>
          <a:p>
            <a:endParaRPr lang="sl-SI" dirty="0"/>
          </a:p>
          <a:p>
            <a:r>
              <a:rPr lang="sl-SI" b="1" dirty="0"/>
              <a:t>Pogled svetovalca</a:t>
            </a:r>
            <a:r>
              <a:rPr lang="sl-SI" dirty="0"/>
              <a:t>: </a:t>
            </a:r>
            <a:r>
              <a:rPr lang="sl-SI" dirty="0">
                <a:solidFill>
                  <a:srgbClr val="00B050"/>
                </a:solidFill>
              </a:rPr>
              <a:t>… potencial živali je velik, lahko je še večji - rejec lahko izkoristi genetski potencial živali, če ima dovolj znanja in sredstev…</a:t>
            </a:r>
          </a:p>
          <a:p>
            <a:endParaRPr lang="sl-SI" dirty="0"/>
          </a:p>
          <a:p>
            <a:r>
              <a:rPr lang="sl-SI" b="1" dirty="0"/>
              <a:t>Pogled raziskovalca</a:t>
            </a:r>
            <a:r>
              <a:rPr lang="sl-SI" dirty="0"/>
              <a:t>: </a:t>
            </a:r>
            <a:r>
              <a:rPr lang="sl-SI" dirty="0">
                <a:solidFill>
                  <a:srgbClr val="00B050"/>
                </a:solidFill>
              </a:rPr>
              <a:t>… to ni tako enostavno …</a:t>
            </a:r>
          </a:p>
        </p:txBody>
      </p:sp>
      <p:pic>
        <p:nvPicPr>
          <p:cNvPr id="11" name="Slika 10" title="logotip Programa razvoja podeželja za odbdobje 2014-2020 in označenim virom sofinanciranja">
            <a:extLst>
              <a:ext uri="{FF2B5EF4-FFF2-40B4-BE49-F238E27FC236}">
                <a16:creationId xmlns:a16="http://schemas.microsoft.com/office/drawing/2014/main" id="{FFD4384F-790A-420C-8BCA-1769490F4C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645" y="6210682"/>
            <a:ext cx="2490493" cy="615142"/>
          </a:xfrm>
          <a:prstGeom prst="rect">
            <a:avLst/>
          </a:prstGeom>
        </p:spPr>
      </p:pic>
      <p:pic>
        <p:nvPicPr>
          <p:cNvPr id="14" name="Slika 13" title="logotip Ministrstva za kmetijstvo, gozdarstvo in prehrano Republike Slovenije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1593" y="6262268"/>
            <a:ext cx="2438400" cy="511969"/>
          </a:xfrm>
          <a:prstGeom prst="rect">
            <a:avLst/>
          </a:prstGeom>
        </p:spPr>
      </p:pic>
      <p:pic>
        <p:nvPicPr>
          <p:cNvPr id="10" name="Picture 2" title="logotip s prikazanim sloganom: Ideje in rešitve povezujejo!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2640" y="5993476"/>
            <a:ext cx="2543694" cy="864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title="logotip Evropskega partnerstva za inovacije na področju kmetijske produktivnosti in trajnosti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37" t="17248" r="7789" b="70880"/>
          <a:stretch/>
        </p:blipFill>
        <p:spPr bwMode="auto">
          <a:xfrm>
            <a:off x="8286334" y="5908122"/>
            <a:ext cx="863852" cy="949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Slika 3" title="logotip vodilnega partnerja KGZS - Zavod Novo mesto">
            <a:extLst>
              <a:ext uri="{FF2B5EF4-FFF2-40B4-BE49-F238E27FC236}">
                <a16:creationId xmlns:a16="http://schemas.microsoft.com/office/drawing/2014/main" id="{915CAED3-8694-3E1D-1194-306E9024D58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8852" y="5803489"/>
            <a:ext cx="1600200" cy="99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81B55349-680C-A768-B0F8-4C4249E186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38674" y="3929114"/>
            <a:ext cx="1490045" cy="1739438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E0B7A3E5-B9BB-05E3-3709-67AA23B268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05599" y="2238375"/>
            <a:ext cx="3024187" cy="990887"/>
          </a:xfrm>
          <a:prstGeom prst="rect">
            <a:avLst/>
          </a:prstGeom>
        </p:spPr>
      </p:pic>
      <p:pic>
        <p:nvPicPr>
          <p:cNvPr id="15" name="Slika 14">
            <a:extLst>
              <a:ext uri="{FF2B5EF4-FFF2-40B4-BE49-F238E27FC236}">
                <a16:creationId xmlns:a16="http://schemas.microsoft.com/office/drawing/2014/main" id="{964E93D8-4AC3-1F11-DEB7-E3B7874AA0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6982" y="4362559"/>
            <a:ext cx="1560538" cy="949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5979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782</TotalTime>
  <Words>937</Words>
  <Application>Microsoft Office PowerPoint</Application>
  <PresentationFormat>Širokozaslonsko</PresentationFormat>
  <Paragraphs>93</Paragraphs>
  <Slides>10</Slides>
  <Notes>2</Notes>
  <HiddenSlides>0</HiddenSlides>
  <MMClips>1</MMClips>
  <ScaleCrop>false</ScaleCrop>
  <HeadingPairs>
    <vt:vector size="6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Officeova tema</vt:lpstr>
      <vt:lpstr>DOGODEK EVROPSKEGA PARTNERSTVA ZA INOVACIJE - EIP</vt:lpstr>
      <vt:lpstr>ZMANJŠEVANJE IZPUSTOV TOPLOGREDNIH PLINOV Z NAČRTNO ODBIRO PLEMENSKIH SVINJ IN MERJASCEV </vt:lpstr>
      <vt:lpstr>OSNOVNI PODATKI O PROJEKTU</vt:lpstr>
      <vt:lpstr>PRAKTIČNI PROBLEM</vt:lpstr>
      <vt:lpstr>NAMEN IN CILJI PROJEKTA</vt:lpstr>
      <vt:lpstr>DOSEDANJI REZULTATI</vt:lpstr>
      <vt:lpstr>V RAZISKOVANJU</vt:lpstr>
      <vt:lpstr>ZAKLJUČEK</vt:lpstr>
      <vt:lpstr>TRIKOTNIK ZNANJA</vt:lpstr>
      <vt:lpstr>Kontaktni podatki vodilnega partnerja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predstavitev</dc:title>
  <dc:creator>Boštjan Bidovec</dc:creator>
  <cp:lastModifiedBy>Svit Mal</cp:lastModifiedBy>
  <cp:revision>62</cp:revision>
  <dcterms:created xsi:type="dcterms:W3CDTF">2020-10-14T12:37:10Z</dcterms:created>
  <dcterms:modified xsi:type="dcterms:W3CDTF">2023-11-21T14:15:28Z</dcterms:modified>
</cp:coreProperties>
</file>