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72" r:id="rId3"/>
    <p:sldId id="261" r:id="rId4"/>
    <p:sldId id="262" r:id="rId5"/>
    <p:sldId id="263" r:id="rId6"/>
    <p:sldId id="269" r:id="rId7"/>
    <p:sldId id="264" r:id="rId8"/>
    <p:sldId id="270" r:id="rId9"/>
    <p:sldId id="265" r:id="rId10"/>
    <p:sldId id="266" r:id="rId11"/>
    <p:sldId id="273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07" autoAdjust="0"/>
  </p:normalViewPr>
  <p:slideViewPr>
    <p:cSldViewPr snapToGrid="0">
      <p:cViewPr varScale="1">
        <p:scale>
          <a:sx n="88" d="100"/>
          <a:sy n="88" d="100"/>
        </p:scale>
        <p:origin x="9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EFEF6-BB65-4F1D-8664-9F868E546EE5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28EC3-09EE-45CA-BAB5-F674121DEF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73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Predlog</a:t>
            </a:r>
            <a:r>
              <a:rPr lang="sl-SI" baseline="0" dirty="0"/>
              <a:t> naslovnice 2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28EC3-09EE-45CA-BAB5-F674121DEF36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423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28EC3-09EE-45CA-BAB5-F674121DEF36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969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6051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917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4296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962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788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34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008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683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079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8698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325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210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jpeg"/><Relationship Id="rId10" Type="http://schemas.openxmlformats.org/officeDocument/2006/relationships/image" Target="../media/image21.png"/><Relationship Id="rId4" Type="http://schemas.openxmlformats.org/officeDocument/2006/relationships/image" Target="../media/image3.jpe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neza@bric.si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s://www.bric.si/reference-zavoda-bric/" TargetMode="Externa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337590"/>
            <a:ext cx="9144000" cy="2354263"/>
          </a:xfrm>
        </p:spPr>
        <p:txBody>
          <a:bodyPr>
            <a:normAutofit/>
          </a:bodyPr>
          <a:lstStyle/>
          <a:p>
            <a:r>
              <a:rPr lang="sl-SI" sz="5300" b="1" dirty="0"/>
              <a:t>DOGODEK EVROPSKEGA PARTNERSTVA ZA INOVACIJE - EIP</a:t>
            </a:r>
            <a:endParaRPr lang="sl-SI" sz="4000" b="1" dirty="0"/>
          </a:p>
        </p:txBody>
      </p:sp>
      <p:pic>
        <p:nvPicPr>
          <p:cNvPr id="11" name="Slika 10" title="logotip Evropskega partnerstva za inovacije na področju kmetijske produktivnosti in trajnost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87" y="2606128"/>
            <a:ext cx="1828800" cy="2401824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95663" y="3602038"/>
            <a:ext cx="9465572" cy="2306084"/>
          </a:xfrm>
        </p:spPr>
        <p:txBody>
          <a:bodyPr>
            <a:normAutofit/>
          </a:bodyPr>
          <a:lstStyle/>
          <a:p>
            <a:endParaRPr lang="sl-SI" b="1" dirty="0"/>
          </a:p>
          <a:p>
            <a:endParaRPr lang="sl-SI" b="1" dirty="0"/>
          </a:p>
          <a:p>
            <a:endParaRPr lang="sl-SI" b="1" dirty="0"/>
          </a:p>
          <a:p>
            <a:r>
              <a:rPr lang="sl-SI" b="1" dirty="0"/>
              <a:t>ORGANIZIRA MINISTRSTVO ZA KMETIJSTVO, GOZDARSTVO IN PREHRANO</a:t>
            </a:r>
          </a:p>
          <a:p>
            <a:r>
              <a:rPr lang="sl-SI" b="1" dirty="0"/>
              <a:t>Bled, 22. november 2023</a:t>
            </a:r>
          </a:p>
        </p:txBody>
      </p:sp>
      <p:pic>
        <p:nvPicPr>
          <p:cNvPr id="5" name="Slika 4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8" name="Slika 7" title="logotip Ministrstva za kmetijstvo, gozdarstvo in prehrano Republike Slovenij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4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Bric.si Logo" title="logotip vodilnega partnerja Kmetijski zavod Bric">
            <a:extLst>
              <a:ext uri="{FF2B5EF4-FFF2-40B4-BE49-F238E27FC236}">
                <a16:creationId xmlns:a16="http://schemas.microsoft.com/office/drawing/2014/main" id="{6C42B571-38BA-83AA-5406-75735B559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42" y="6072326"/>
            <a:ext cx="1740491" cy="7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673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300" b="1" dirty="0"/>
              <a:t>TRIKOTNIK ZNANJA</a:t>
            </a:r>
            <a:endParaRPr lang="sl-SI" sz="4000" b="1" dirty="0"/>
          </a:p>
        </p:txBody>
      </p:sp>
      <p:pic>
        <p:nvPicPr>
          <p:cNvPr id="6" name="Slika 5" descr="Fotografija prikazuje povezavo med kmetovalcem, svetovalcem in razikovalcem v obliki trikotnika znanja in ki predstavlja osnovo za izvajanje projektov Evropskega partnerstva za inovacije." title="Trikotnik znanja Evropskega partnerstva za inovacij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87" y="301170"/>
            <a:ext cx="1670858" cy="1739438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idx="1"/>
          </p:nvPr>
        </p:nvSpPr>
        <p:spPr>
          <a:xfrm>
            <a:off x="832645" y="1547389"/>
            <a:ext cx="791130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Vzreja sesnih pujskov …</a:t>
            </a:r>
          </a:p>
          <a:p>
            <a:r>
              <a:rPr lang="sl-SI" b="1" dirty="0"/>
              <a:t>Pogled kmeta</a:t>
            </a:r>
            <a:r>
              <a:rPr lang="sl-SI" dirty="0"/>
              <a:t>: </a:t>
            </a:r>
            <a:r>
              <a:rPr lang="sl-SI" i="1" dirty="0">
                <a:solidFill>
                  <a:srgbClr val="00B050"/>
                </a:solidFill>
              </a:rPr>
              <a:t>Vzreja sesnih pujskov</a:t>
            </a:r>
            <a:r>
              <a:rPr lang="sl-SI" dirty="0">
                <a:solidFill>
                  <a:srgbClr val="00B050"/>
                </a:solidFill>
              </a:rPr>
              <a:t> naj poteka čim lažje, čim hitreje, in s čim večjim učinkom…</a:t>
            </a:r>
          </a:p>
          <a:p>
            <a:endParaRPr lang="sl-SI" dirty="0"/>
          </a:p>
          <a:p>
            <a:r>
              <a:rPr lang="sl-SI" b="1" dirty="0"/>
              <a:t>Pogled svetovalca</a:t>
            </a:r>
            <a:r>
              <a:rPr lang="sl-SI" dirty="0"/>
              <a:t>: </a:t>
            </a:r>
            <a:r>
              <a:rPr lang="sl-SI" i="1" dirty="0">
                <a:solidFill>
                  <a:srgbClr val="00B050"/>
                </a:solidFill>
              </a:rPr>
              <a:t>Vzreja sesnih pujskov</a:t>
            </a:r>
            <a:r>
              <a:rPr lang="sl-SI" dirty="0">
                <a:solidFill>
                  <a:srgbClr val="00B050"/>
                </a:solidFill>
              </a:rPr>
              <a:t> naj omogoči večji potencial prireje, boljši izkoristek krme, boljšo ekonomiko reje</a:t>
            </a:r>
          </a:p>
          <a:p>
            <a:endParaRPr lang="sl-SI" dirty="0"/>
          </a:p>
          <a:p>
            <a:r>
              <a:rPr lang="sl-SI" b="1" dirty="0"/>
              <a:t>Pogled raziskovalca</a:t>
            </a:r>
            <a:r>
              <a:rPr lang="sl-SI" dirty="0"/>
              <a:t>: </a:t>
            </a:r>
            <a:r>
              <a:rPr lang="sl-SI" i="1" dirty="0">
                <a:solidFill>
                  <a:srgbClr val="00B050"/>
                </a:solidFill>
              </a:rPr>
              <a:t>Vzreja sesnih pujskov</a:t>
            </a:r>
            <a:r>
              <a:rPr lang="sl-SI" dirty="0">
                <a:solidFill>
                  <a:srgbClr val="00B050"/>
                </a:solidFill>
              </a:rPr>
              <a:t> naj znižuje izpuste toplogrednih plinov, povečuje izkoristek krme, mesnatost ter kakovost mesa in mesnih izdelkov…</a:t>
            </a:r>
          </a:p>
        </p:txBody>
      </p:sp>
      <p:pic>
        <p:nvPicPr>
          <p:cNvPr id="11" name="Slika 10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4" name="Slika 13" title="logotip Ministrstva za kmetijstvo, gozdarstvo in prehrano Republike Slovenij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0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title="logotip vodilnega partnerja Kmetijski zavod Bric">
            <a:extLst>
              <a:ext uri="{FF2B5EF4-FFF2-40B4-BE49-F238E27FC236}">
                <a16:creationId xmlns:a16="http://schemas.microsoft.com/office/drawing/2014/main" id="{D18AFBC7-1F70-A3A2-BEB9-5A7268B16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42" y="6072326"/>
            <a:ext cx="1740491" cy="7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47A7E9F-12FC-BEDB-0A12-E7EBE506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8668" y="2333624"/>
            <a:ext cx="2538723" cy="189704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8FE5237-12EB-EC0D-C875-AF58CF0B4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1890" y="4280458"/>
            <a:ext cx="3085501" cy="173450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EBBD1480-90B3-A20B-D47E-222F34953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2414" y="2332268"/>
            <a:ext cx="1463071" cy="949878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5F42EA24-9CB6-D156-E388-867766E2B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2543" y="89456"/>
            <a:ext cx="3200399" cy="18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97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300" b="1" dirty="0"/>
              <a:t>Kontaktni podatki vodilnega partnerja</a:t>
            </a:r>
            <a:endParaRPr lang="sl-SI" sz="4000" b="1" dirty="0"/>
          </a:p>
        </p:txBody>
      </p:sp>
      <p:sp>
        <p:nvSpPr>
          <p:cNvPr id="3" name="Podnaslov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Vodja projekta: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>
                <a:solidFill>
                  <a:srgbClr val="00B050"/>
                </a:solidFill>
              </a:rPr>
              <a:t>Neža Bric</a:t>
            </a:r>
          </a:p>
          <a:p>
            <a:r>
              <a:rPr lang="sl-SI" dirty="0">
                <a:solidFill>
                  <a:srgbClr val="00B050"/>
                </a:solidFill>
                <a:hlinkClick r:id="rId3"/>
              </a:rPr>
              <a:t>neza@bric.si</a:t>
            </a:r>
            <a:endParaRPr lang="sl-SI" dirty="0">
              <a:solidFill>
                <a:srgbClr val="00B050"/>
              </a:solidFill>
            </a:endParaRPr>
          </a:p>
          <a:p>
            <a:r>
              <a:rPr lang="sl-SI" dirty="0">
                <a:solidFill>
                  <a:srgbClr val="00B050"/>
                </a:solidFill>
              </a:rPr>
              <a:t>031 454 544</a:t>
            </a:r>
          </a:p>
          <a:p>
            <a:endParaRPr lang="sl-SI" dirty="0">
              <a:solidFill>
                <a:srgbClr val="00B050"/>
              </a:solidFill>
            </a:endParaRPr>
          </a:p>
          <a:p>
            <a:r>
              <a:rPr lang="sl-SI" dirty="0">
                <a:solidFill>
                  <a:srgbClr val="00B050"/>
                </a:solidFill>
                <a:hlinkClick r:id="rId4"/>
              </a:rPr>
              <a:t>https://www.bric.si/reference-zavoda-bric/</a:t>
            </a:r>
            <a:r>
              <a:rPr lang="sl-SI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11" name="Slika 10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4" name="Slika 13" title="logotip Ministrstva za kmetijstvo, gozdarstvo in prehrano Republike Slovenij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0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odnaslov 2"/>
          <p:cNvSpPr txBox="1">
            <a:spLocks/>
          </p:cNvSpPr>
          <p:nvPr/>
        </p:nvSpPr>
        <p:spPr>
          <a:xfrm>
            <a:off x="6733095" y="1176764"/>
            <a:ext cx="54589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l-SI"/>
          </a:p>
          <a:p>
            <a:pPr marL="0" indent="0">
              <a:buFont typeface="Arial" panose="020B0604020202020204" pitchFamily="34" charset="0"/>
              <a:buNone/>
            </a:pPr>
            <a:r>
              <a:rPr lang="sl-SI"/>
              <a:t>Zahvala:</a:t>
            </a:r>
          </a:p>
          <a:p>
            <a:r>
              <a:rPr lang="sl-SI">
                <a:solidFill>
                  <a:srgbClr val="00B050"/>
                </a:solidFill>
              </a:rPr>
              <a:t>MKGP in ARSKTRP za odobritev projekta,</a:t>
            </a:r>
          </a:p>
          <a:p>
            <a:r>
              <a:rPr lang="sl-SI">
                <a:solidFill>
                  <a:srgbClr val="00B050"/>
                </a:solidFill>
              </a:rPr>
              <a:t>partnerjem za že izvedene aktivnosti,</a:t>
            </a:r>
          </a:p>
          <a:p>
            <a:r>
              <a:rPr lang="sl-SI">
                <a:solidFill>
                  <a:srgbClr val="00B050"/>
                </a:solidFill>
              </a:rPr>
              <a:t>rejcem za testiranje krmnih mešanic in krmilnih avtomatov.</a:t>
            </a:r>
            <a:endParaRPr lang="sl-SI" dirty="0">
              <a:solidFill>
                <a:srgbClr val="00B050"/>
              </a:solidFill>
            </a:endParaRPr>
          </a:p>
        </p:txBody>
      </p:sp>
      <p:pic>
        <p:nvPicPr>
          <p:cNvPr id="16" name="Picture 2" title="logotip vodilnega partnerja Kmetijski zavod Bric">
            <a:extLst>
              <a:ext uri="{FF2B5EF4-FFF2-40B4-BE49-F238E27FC236}">
                <a16:creationId xmlns:a16="http://schemas.microsoft.com/office/drawing/2014/main" id="{D18AFBC7-1F70-A3A2-BEB9-5A7268B16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42" y="6072326"/>
            <a:ext cx="1740491" cy="7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19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55700"/>
            <a:ext cx="9144000" cy="2354263"/>
          </a:xfrm>
        </p:spPr>
        <p:txBody>
          <a:bodyPr>
            <a:normAutofit fontScale="90000"/>
          </a:bodyPr>
          <a:lstStyle/>
          <a:p>
            <a:r>
              <a:rPr lang="sl-SI" sz="5300" b="1" dirty="0" err="1">
                <a:solidFill>
                  <a:srgbClr val="00B050"/>
                </a:solidFill>
              </a:rPr>
              <a:t>Visokostorilna</a:t>
            </a:r>
            <a:r>
              <a:rPr lang="sl-SI" sz="5300" b="1" dirty="0">
                <a:solidFill>
                  <a:srgbClr val="00B050"/>
                </a:solidFill>
              </a:rPr>
              <a:t> in trajnostna vzreja tekačev pasme </a:t>
            </a:r>
            <a:r>
              <a:rPr lang="sl-SI" sz="5300" b="1" dirty="0" err="1">
                <a:solidFill>
                  <a:srgbClr val="00B050"/>
                </a:solidFill>
              </a:rPr>
              <a:t>krškopoljski</a:t>
            </a:r>
            <a:r>
              <a:rPr lang="sl-SI" sz="5300" b="1" dirty="0">
                <a:solidFill>
                  <a:srgbClr val="00B050"/>
                </a:solidFill>
              </a:rPr>
              <a:t> prašič s pomočjo preciznih krmilnih avtomatov</a:t>
            </a:r>
            <a:endParaRPr lang="sl-SI" sz="4000" b="1" dirty="0">
              <a:solidFill>
                <a:srgbClr val="00B05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sl-SI" b="1" dirty="0"/>
          </a:p>
          <a:p>
            <a:r>
              <a:rPr lang="sl-SI" b="1" dirty="0">
                <a:solidFill>
                  <a:srgbClr val="00B050"/>
                </a:solidFill>
              </a:rPr>
              <a:t>VODILNI PARTNER: Kmetijski zavod Bric, Soča</a:t>
            </a:r>
          </a:p>
          <a:p>
            <a:endParaRPr lang="sl-SI" b="1" dirty="0">
              <a:solidFill>
                <a:srgbClr val="00B050"/>
              </a:solidFill>
            </a:endParaRPr>
          </a:p>
          <a:p>
            <a:pPr algn="just"/>
            <a:r>
              <a:rPr lang="sl-SI" b="1" dirty="0">
                <a:solidFill>
                  <a:srgbClr val="00B050"/>
                </a:solidFill>
              </a:rPr>
              <a:t>Neža Bric, univ. dipl. inž. zoot., vodja projekta</a:t>
            </a:r>
          </a:p>
          <a:p>
            <a:pPr algn="just"/>
            <a:r>
              <a:rPr lang="sl-SI" dirty="0" err="1">
                <a:solidFill>
                  <a:srgbClr val="00B050"/>
                </a:solidFill>
              </a:rPr>
              <a:t>Fotomaterial</a:t>
            </a:r>
            <a:r>
              <a:rPr lang="sl-SI" dirty="0">
                <a:solidFill>
                  <a:srgbClr val="00B050"/>
                </a:solidFill>
              </a:rPr>
              <a:t>: mag. Andrej Kastelic</a:t>
            </a:r>
          </a:p>
        </p:txBody>
      </p:sp>
      <p:pic>
        <p:nvPicPr>
          <p:cNvPr id="16" name="Slika 15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9" name="Slika 18" title="logotip Ministrstva za kmetijstvo, gozdarstvo in prehrano Republike Slovenij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5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title="logotip vodilnega partnerja Kmetijski zavod Bric">
            <a:extLst>
              <a:ext uri="{FF2B5EF4-FFF2-40B4-BE49-F238E27FC236}">
                <a16:creationId xmlns:a16="http://schemas.microsoft.com/office/drawing/2014/main" id="{6C42B571-38BA-83AA-5406-75735B559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42" y="6072326"/>
            <a:ext cx="1740491" cy="7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897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300" b="1" dirty="0"/>
              <a:t>OSNOVNI PODATKI O PROJEKTU</a:t>
            </a:r>
            <a:endParaRPr lang="sl-SI" sz="4000" b="1" dirty="0"/>
          </a:p>
        </p:txBody>
      </p:sp>
      <p:pic>
        <p:nvPicPr>
          <p:cNvPr id="11" name="Slika 10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4" name="Slika 13" title="logotip Ministrstva za kmetijstvo, gozdarstvo in prehrano Republike Slovenij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0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6085990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title="logotip vodilnega partnerja Kmetijski zavod Bric">
            <a:extLst>
              <a:ext uri="{FF2B5EF4-FFF2-40B4-BE49-F238E27FC236}">
                <a16:creationId xmlns:a16="http://schemas.microsoft.com/office/drawing/2014/main" id="{6BB6E47D-97B3-A5D2-1FA8-484F4908B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42" y="6072326"/>
            <a:ext cx="1740491" cy="7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941E806-E80B-8AD0-39CF-9607FB058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34" y="2836010"/>
            <a:ext cx="4533015" cy="2549821"/>
          </a:xfrm>
          <a:prstGeom prst="rect">
            <a:avLst/>
          </a:prstGeom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0BA656BB-D4B7-875F-398E-C40015C8E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5546" y="4588031"/>
            <a:ext cx="3905428" cy="794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7C630ED6-B7FF-5D08-A79A-00124B66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13776" y="2699619"/>
            <a:ext cx="3905428" cy="794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86E4D4F3-01C6-4D6A-FBA5-EC708232C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5861" y="4529417"/>
            <a:ext cx="3905428" cy="794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idx="1"/>
          </p:nvPr>
        </p:nvSpPr>
        <p:spPr>
          <a:xfrm>
            <a:off x="520848" y="1821996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sl-SI" b="1" dirty="0">
                <a:solidFill>
                  <a:srgbClr val="00B050"/>
                </a:solidFill>
              </a:rPr>
              <a:t>VODILNI PARTNER: Kmetijski zavod Bric, Soča</a:t>
            </a:r>
            <a:endParaRPr lang="sl-SI" dirty="0">
              <a:solidFill>
                <a:srgbClr val="00B050"/>
              </a:solidFill>
            </a:endParaRPr>
          </a:p>
          <a:p>
            <a:r>
              <a:rPr lang="sl-SI" dirty="0"/>
              <a:t>Ostali člani partnerstva: </a:t>
            </a:r>
            <a:r>
              <a:rPr lang="sl-SI" i="1" dirty="0">
                <a:solidFill>
                  <a:srgbClr val="00B050"/>
                </a:solidFill>
              </a:rPr>
              <a:t>Kmetijsko gozdarski zavodi Novo mesto, Murska Sobota in Celje, Biotehniška fakulteta - Oddelek za zootehniko, Institut Jožef Stefan, Društvo rejcev krškopoljskih prašičev ter kmetije Ivanšek, Mehak, </a:t>
            </a:r>
            <a:r>
              <a:rPr lang="sl-SI" i="1" dirty="0" err="1">
                <a:solidFill>
                  <a:srgbClr val="00B050"/>
                </a:solidFill>
              </a:rPr>
              <a:t>Koroša</a:t>
            </a:r>
            <a:r>
              <a:rPr lang="sl-SI" i="1" dirty="0">
                <a:solidFill>
                  <a:srgbClr val="00B050"/>
                </a:solidFill>
              </a:rPr>
              <a:t>, Kamenik in Kos</a:t>
            </a:r>
          </a:p>
          <a:p>
            <a:endParaRPr lang="sl-SI" dirty="0"/>
          </a:p>
          <a:p>
            <a:r>
              <a:rPr lang="sl-SI" dirty="0"/>
              <a:t>Tip projekta: EIP</a:t>
            </a:r>
          </a:p>
          <a:p>
            <a:r>
              <a:rPr lang="sl-SI" dirty="0"/>
              <a:t>Tematika projekta: </a:t>
            </a:r>
            <a:r>
              <a:rPr lang="sl-SI" i="1" dirty="0" err="1">
                <a:solidFill>
                  <a:srgbClr val="00B050"/>
                </a:solidFill>
              </a:rPr>
              <a:t>Visokostorilnostna</a:t>
            </a:r>
            <a:r>
              <a:rPr lang="sl-SI" i="1" dirty="0">
                <a:solidFill>
                  <a:srgbClr val="00B050"/>
                </a:solidFill>
              </a:rPr>
              <a:t> trajnostna kmetijska pridelava, s poudarkom na uvajanju pametnega oziroma preciznega kmetovanja</a:t>
            </a:r>
          </a:p>
          <a:p>
            <a:r>
              <a:rPr lang="sl-SI" dirty="0"/>
              <a:t>Obdobje trajanja projekta: </a:t>
            </a:r>
            <a:r>
              <a:rPr lang="sl-SI" i="1" dirty="0">
                <a:solidFill>
                  <a:srgbClr val="00B050"/>
                </a:solidFill>
              </a:rPr>
              <a:t>12.05.2023 - 11.05.2025</a:t>
            </a:r>
          </a:p>
          <a:p>
            <a:r>
              <a:rPr lang="sl-SI" dirty="0"/>
              <a:t>Višina odobrenih sredstev: </a:t>
            </a:r>
            <a:r>
              <a:rPr lang="sl-SI" i="1" dirty="0">
                <a:solidFill>
                  <a:srgbClr val="00B050"/>
                </a:solidFill>
              </a:rPr>
              <a:t>240.000,00 €</a:t>
            </a:r>
          </a:p>
        </p:txBody>
      </p:sp>
    </p:spTree>
    <p:extLst>
      <p:ext uri="{BB962C8B-B14F-4D97-AF65-F5344CB8AC3E}">
        <p14:creationId xmlns:p14="http://schemas.microsoft.com/office/powerpoint/2010/main" val="2626529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300" b="1" dirty="0"/>
              <a:t>PRAKTIČNI PROBLEM</a:t>
            </a:r>
            <a:endParaRPr lang="sl-SI" sz="4000" b="1" dirty="0"/>
          </a:p>
        </p:txBody>
      </p:sp>
      <p:sp>
        <p:nvSpPr>
          <p:cNvPr id="3" name="Podnaslov 2"/>
          <p:cNvSpPr>
            <a:spLocks noGrp="1"/>
          </p:cNvSpPr>
          <p:nvPr>
            <p:ph idx="1"/>
          </p:nvPr>
        </p:nvSpPr>
        <p:spPr>
          <a:xfrm>
            <a:off x="832645" y="16985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Krškopoljski prašič je edina ohranjena slovenska avtohtona pasma prašičev. Prilagojen je na različne pogoje reje. Meso teh prašičev je okusno, sočno in aromatično, ter ima bistveno ugodnejše razmerje med omega 3 in 6 maščobnimi kislinami za prehrano človeka.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Večina rejcev plemenskih svinj krškopoljske pasme se ukvarja z drugimi dejavnostmi, in vzreja pujske ob ostalem delu. 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Oskrba pujskov je običajno skromna, oziroma skromnejša, kot bi bilo potrebno, zato je rast </a:t>
            </a:r>
            <a:r>
              <a:rPr lang="sl-SI" i="1" dirty="0" err="1">
                <a:solidFill>
                  <a:srgbClr val="00B050"/>
                </a:solidFill>
              </a:rPr>
              <a:t>mišičnine</a:t>
            </a:r>
            <a:r>
              <a:rPr lang="sl-SI" i="1" dirty="0">
                <a:solidFill>
                  <a:srgbClr val="00B050"/>
                </a:solidFill>
              </a:rPr>
              <a:t> počasnejša, pitanci so bolj zamaščeni.</a:t>
            </a:r>
          </a:p>
        </p:txBody>
      </p:sp>
      <p:pic>
        <p:nvPicPr>
          <p:cNvPr id="11" name="Slika 10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4" name="Slika 13" title="logotip Ministrstva za kmetijstvo, gozdarstvo in prehrano Republike Slovenij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0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title="logotip vodilnega partnerja Kmetijski zavod Bric">
            <a:extLst>
              <a:ext uri="{FF2B5EF4-FFF2-40B4-BE49-F238E27FC236}">
                <a16:creationId xmlns:a16="http://schemas.microsoft.com/office/drawing/2014/main" id="{6E76396D-4A47-9AAA-46D8-DF2BF52FD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42" y="6072326"/>
            <a:ext cx="1740491" cy="7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0220918_095601">
            <a:hlinkClick r:id="" action="ppaction://media"/>
            <a:extLst>
              <a:ext uri="{FF2B5EF4-FFF2-40B4-BE49-F238E27FC236}">
                <a16:creationId xmlns:a16="http://schemas.microsoft.com/office/drawing/2014/main" id="{1662BE3E-4CC4-9C21-0C95-C1D55E9EA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59330" y="9525"/>
            <a:ext cx="3132669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2C50217-9C17-DB02-25A0-B93C62CC4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642" y="2538951"/>
            <a:ext cx="3138358" cy="331099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300" b="1" dirty="0"/>
              <a:t>NAMEN IN CILJI PROJEKTA (1)</a:t>
            </a:r>
            <a:endParaRPr lang="sl-SI" sz="4000" b="1" dirty="0"/>
          </a:p>
        </p:txBody>
      </p:sp>
      <p:sp>
        <p:nvSpPr>
          <p:cNvPr id="3" name="Podnaslov 2"/>
          <p:cNvSpPr>
            <a:spLocks noGrp="1"/>
          </p:cNvSpPr>
          <p:nvPr>
            <p:ph idx="1"/>
          </p:nvPr>
        </p:nvSpPr>
        <p:spPr>
          <a:xfrm>
            <a:off x="419101" y="1775016"/>
            <a:ext cx="90106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Sesni pujski v prvem obdobju življenja še povečujejo </a:t>
            </a:r>
            <a:r>
              <a:rPr lang="sl-SI" i="1" u="sng" dirty="0">
                <a:solidFill>
                  <a:srgbClr val="00B050"/>
                </a:solidFill>
              </a:rPr>
              <a:t>število in potencial za velikost mišičnih vlaken</a:t>
            </a:r>
            <a:r>
              <a:rPr lang="sl-SI" i="1" dirty="0">
                <a:solidFill>
                  <a:srgbClr val="00B050"/>
                </a:solidFill>
              </a:rPr>
              <a:t>. Zaradi skromne oskrbe sesnih pujskov imajo omejeno število in velikost mišičnih vlaken. S projektom želimo:</a:t>
            </a:r>
          </a:p>
          <a:p>
            <a:pPr marL="514350" indent="-514350">
              <a:buFont typeface="+mj-lt"/>
              <a:buAutoNum type="arabicPeriod"/>
            </a:pPr>
            <a:r>
              <a:rPr lang="sl-SI" i="1" dirty="0">
                <a:solidFill>
                  <a:srgbClr val="00B050"/>
                </a:solidFill>
              </a:rPr>
              <a:t>izboljšati oskrbo sesnih pujskov (testiranje štarterjev in predštarterjev),</a:t>
            </a:r>
          </a:p>
          <a:p>
            <a:pPr marL="514350" indent="-514350">
              <a:buFont typeface="+mj-lt"/>
              <a:buAutoNum type="arabicPeriod"/>
            </a:pPr>
            <a:r>
              <a:rPr lang="sl-SI" i="1" dirty="0">
                <a:solidFill>
                  <a:srgbClr val="00B050"/>
                </a:solidFill>
              </a:rPr>
              <a:t>olajšati oskrbo sesnih pujskov (testiranje preciznih krmilnih avtomatov),</a:t>
            </a:r>
          </a:p>
          <a:p>
            <a:pPr marL="514350" indent="-514350">
              <a:buFont typeface="+mj-lt"/>
              <a:buAutoNum type="arabicPeriod"/>
            </a:pPr>
            <a:r>
              <a:rPr lang="sl-SI" i="1" dirty="0">
                <a:solidFill>
                  <a:srgbClr val="00B050"/>
                </a:solidFill>
              </a:rPr>
              <a:t>povečati število in velikost mišičnih vlaken pri tekačih in pitancih,</a:t>
            </a:r>
          </a:p>
          <a:p>
            <a:pPr marL="0" indent="0">
              <a:buNone/>
            </a:pPr>
            <a:endParaRPr lang="sl-SI" i="1" dirty="0">
              <a:solidFill>
                <a:srgbClr val="00B050"/>
              </a:solidFill>
            </a:endParaRPr>
          </a:p>
        </p:txBody>
      </p:sp>
      <p:pic>
        <p:nvPicPr>
          <p:cNvPr id="11" name="Slika 10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4" name="Slika 13" title="logotip Ministrstva za kmetijstvo, gozdarstvo in prehrano Republike Slovenij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0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title="logotip vodilnega partnerja Kmetijski zavod Bric">
            <a:extLst>
              <a:ext uri="{FF2B5EF4-FFF2-40B4-BE49-F238E27FC236}">
                <a16:creationId xmlns:a16="http://schemas.microsoft.com/office/drawing/2014/main" id="{C48EC173-A165-CE54-1851-1F4B7240B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42" y="6072326"/>
            <a:ext cx="1740491" cy="7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7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01031A0-8437-D9F6-C2B9-69F7B163F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25" y="1325010"/>
            <a:ext cx="4448175" cy="444817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300" b="1" dirty="0"/>
              <a:t>NAMEN IN CILJI PROJEKTA (1)</a:t>
            </a:r>
            <a:endParaRPr lang="sl-SI" sz="4000" b="1" dirty="0"/>
          </a:p>
        </p:txBody>
      </p:sp>
      <p:sp>
        <p:nvSpPr>
          <p:cNvPr id="3" name="Podnaslov 2"/>
          <p:cNvSpPr>
            <a:spLocks noGrp="1"/>
          </p:cNvSpPr>
          <p:nvPr>
            <p:ph idx="1"/>
          </p:nvPr>
        </p:nvSpPr>
        <p:spPr>
          <a:xfrm>
            <a:off x="838200" y="1825625"/>
            <a:ext cx="6981825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sl-SI" i="1" dirty="0">
                <a:solidFill>
                  <a:srgbClr val="00B050"/>
                </a:solidFill>
              </a:rPr>
              <a:t>preveriti vsebnost intramuskularne maščobe pitancev optimalneje vzrejenih tekačev,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sl-SI" i="1" dirty="0">
                <a:solidFill>
                  <a:srgbClr val="00B050"/>
                </a:solidFill>
              </a:rPr>
              <a:t>preveriti okusnost, sočnost in </a:t>
            </a:r>
            <a:r>
              <a:rPr lang="sl-SI" i="1" dirty="0" err="1">
                <a:solidFill>
                  <a:srgbClr val="00B050"/>
                </a:solidFill>
              </a:rPr>
              <a:t>aromatičnost</a:t>
            </a:r>
            <a:r>
              <a:rPr lang="sl-SI" i="1" dirty="0">
                <a:solidFill>
                  <a:srgbClr val="00B050"/>
                </a:solidFill>
              </a:rPr>
              <a:t> mesa pitancev optimalneje vzrejenih tekačev,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sl-SI" i="1" dirty="0">
                <a:solidFill>
                  <a:srgbClr val="00B050"/>
                </a:solidFill>
              </a:rPr>
              <a:t>preveriti vsebnost omega 3 in 6 maščobnih kislin mesa pitancev optimalneje vzrejenih tekačev.</a:t>
            </a:r>
          </a:p>
          <a:p>
            <a:pPr marL="0" indent="0">
              <a:buNone/>
            </a:pPr>
            <a:endParaRPr lang="sl-SI" i="1" dirty="0">
              <a:solidFill>
                <a:srgbClr val="00B050"/>
              </a:solidFill>
            </a:endParaRPr>
          </a:p>
        </p:txBody>
      </p:sp>
      <p:pic>
        <p:nvPicPr>
          <p:cNvPr id="11" name="Slika 10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4" name="Slika 13" title="logotip Ministrstva za kmetijstvo, gozdarstvo in prehrano Republike Slovenij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0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title="logotip vodilnega partnerja Kmetijski zavod Bric">
            <a:extLst>
              <a:ext uri="{FF2B5EF4-FFF2-40B4-BE49-F238E27FC236}">
                <a16:creationId xmlns:a16="http://schemas.microsoft.com/office/drawing/2014/main" id="{89C7AEF3-E7ED-33D4-2AD1-33FD1C00D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42" y="6072326"/>
            <a:ext cx="1740491" cy="7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403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lika 18">
            <a:extLst>
              <a:ext uri="{FF2B5EF4-FFF2-40B4-BE49-F238E27FC236}">
                <a16:creationId xmlns:a16="http://schemas.microsoft.com/office/drawing/2014/main" id="{FFC74A7F-BC6F-BCDF-AD74-4AFFCD521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885" y="2831785"/>
            <a:ext cx="2191417" cy="163544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4180158-C056-7D0D-25E7-6F9104A92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334" y="140"/>
            <a:ext cx="3905666" cy="292925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1926" y="365125"/>
            <a:ext cx="7734300" cy="1325563"/>
          </a:xfrm>
        </p:spPr>
        <p:txBody>
          <a:bodyPr>
            <a:normAutofit/>
          </a:bodyPr>
          <a:lstStyle/>
          <a:p>
            <a:pPr algn="ctr"/>
            <a:r>
              <a:rPr lang="sl-SI" sz="5300" b="1" dirty="0"/>
              <a:t>DOSEDANJI REZULTATI (1)</a:t>
            </a:r>
            <a:endParaRPr lang="sl-SI" sz="4000" b="1" dirty="0"/>
          </a:p>
        </p:txBody>
      </p:sp>
      <p:sp>
        <p:nvSpPr>
          <p:cNvPr id="3" name="Podnaslov 2"/>
          <p:cNvSpPr>
            <a:spLocks noGrp="1"/>
          </p:cNvSpPr>
          <p:nvPr>
            <p:ph idx="1"/>
          </p:nvPr>
        </p:nvSpPr>
        <p:spPr>
          <a:xfrm>
            <a:off x="303380" y="1506222"/>
            <a:ext cx="7624892" cy="4704459"/>
          </a:xfrm>
        </p:spPr>
        <p:txBody>
          <a:bodyPr>
            <a:normAutofit fontScale="92500" lnSpcReduction="20000"/>
          </a:bodyPr>
          <a:lstStyle/>
          <a:p>
            <a:r>
              <a:rPr lang="sl-SI" i="1" dirty="0">
                <a:solidFill>
                  <a:srgbClr val="00B050"/>
                </a:solidFill>
              </a:rPr>
              <a:t>Izdelan je nabor štarterjev in predštarterjev ter shem krmljenja.</a:t>
            </a:r>
          </a:p>
          <a:p>
            <a:r>
              <a:rPr lang="sl-SI" i="1" dirty="0">
                <a:solidFill>
                  <a:srgbClr val="00B050"/>
                </a:solidFill>
              </a:rPr>
              <a:t>Izdelan je nabor cenovno dostopnih krmilnih avtomatov.</a:t>
            </a:r>
          </a:p>
          <a:p>
            <a:r>
              <a:rPr lang="sl-SI" i="1" dirty="0">
                <a:solidFill>
                  <a:srgbClr val="00B050"/>
                </a:solidFill>
              </a:rPr>
              <a:t>Spremembe pri vzreji pujskov:</a:t>
            </a:r>
          </a:p>
          <a:p>
            <a:pPr lvl="1"/>
            <a:r>
              <a:rPr lang="sl-SI" i="1" dirty="0">
                <a:solidFill>
                  <a:srgbClr val="00B050"/>
                </a:solidFill>
              </a:rPr>
              <a:t>povečana rastnost sesnih pujskov,</a:t>
            </a:r>
          </a:p>
          <a:p>
            <a:pPr lvl="1"/>
            <a:r>
              <a:rPr lang="sl-SI" i="1" dirty="0">
                <a:solidFill>
                  <a:srgbClr val="00B050"/>
                </a:solidFill>
              </a:rPr>
              <a:t>boljša pripravljenost pujskov na odstavitev,</a:t>
            </a:r>
          </a:p>
          <a:p>
            <a:pPr lvl="1"/>
            <a:r>
              <a:rPr lang="sl-SI" i="1" dirty="0">
                <a:solidFill>
                  <a:srgbClr val="00B050"/>
                </a:solidFill>
              </a:rPr>
              <a:t>več odstavljenih pujskov na gnezdo,</a:t>
            </a:r>
          </a:p>
          <a:p>
            <a:pPr lvl="1"/>
            <a:r>
              <a:rPr lang="sl-SI" i="1" dirty="0">
                <a:solidFill>
                  <a:srgbClr val="00B050"/>
                </a:solidFill>
              </a:rPr>
              <a:t>krajšanje laktacije, …</a:t>
            </a:r>
          </a:p>
          <a:p>
            <a:r>
              <a:rPr lang="sl-SI" i="1" dirty="0">
                <a:solidFill>
                  <a:srgbClr val="00B050"/>
                </a:solidFill>
              </a:rPr>
              <a:t>Spremembe pri reji plemenskih svinj:</a:t>
            </a:r>
          </a:p>
          <a:p>
            <a:pPr lvl="1"/>
            <a:r>
              <a:rPr lang="sl-SI" i="1" dirty="0">
                <a:solidFill>
                  <a:srgbClr val="00B050"/>
                </a:solidFill>
              </a:rPr>
              <a:t>izrazitejše </a:t>
            </a:r>
            <a:r>
              <a:rPr lang="sl-SI" i="1" dirty="0" err="1">
                <a:solidFill>
                  <a:srgbClr val="00B050"/>
                </a:solidFill>
              </a:rPr>
              <a:t>bukanje</a:t>
            </a:r>
            <a:r>
              <a:rPr lang="sl-SI" i="1" dirty="0">
                <a:solidFill>
                  <a:srgbClr val="00B050"/>
                </a:solidFill>
              </a:rPr>
              <a:t>, uspešnejši pripust ali osemenitev,</a:t>
            </a:r>
          </a:p>
          <a:p>
            <a:pPr lvl="1"/>
            <a:r>
              <a:rPr lang="sl-SI" i="1" dirty="0">
                <a:solidFill>
                  <a:srgbClr val="00B050"/>
                </a:solidFill>
              </a:rPr>
              <a:t>hitrejši vstop plemenske svinje v naslednji ciklus,</a:t>
            </a:r>
          </a:p>
          <a:p>
            <a:pPr lvl="1"/>
            <a:r>
              <a:rPr lang="sl-SI" i="1" dirty="0">
                <a:solidFill>
                  <a:srgbClr val="00B050"/>
                </a:solidFill>
              </a:rPr>
              <a:t>večje število živorojenih in odstavljenih pujskov na svinjo na leto, …</a:t>
            </a:r>
          </a:p>
          <a:p>
            <a:pPr lvl="1"/>
            <a:endParaRPr lang="sl-SI" i="1" dirty="0">
              <a:solidFill>
                <a:srgbClr val="00B050"/>
              </a:solidFill>
            </a:endParaRPr>
          </a:p>
          <a:p>
            <a:pPr lvl="1"/>
            <a:endParaRPr lang="sl-SI" i="1" dirty="0">
              <a:solidFill>
                <a:srgbClr val="00B050"/>
              </a:solidFill>
            </a:endParaRPr>
          </a:p>
          <a:p>
            <a:endParaRPr lang="sl-SI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sl-SI" i="1" dirty="0">
              <a:solidFill>
                <a:srgbClr val="00B050"/>
              </a:solidFill>
            </a:endParaRPr>
          </a:p>
        </p:txBody>
      </p:sp>
      <p:pic>
        <p:nvPicPr>
          <p:cNvPr id="11" name="Slika 10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4" name="Slika 13" title="logotip Ministrstva za kmetijstvo, gozdarstvo in prehrano Republike Slovenij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0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77764"/>
            <a:ext cx="800516" cy="88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title="logotip vodilnega partnerja Kmetijski zavod Bric">
            <a:extLst>
              <a:ext uri="{FF2B5EF4-FFF2-40B4-BE49-F238E27FC236}">
                <a16:creationId xmlns:a16="http://schemas.microsoft.com/office/drawing/2014/main" id="{0338CD9D-B135-F777-83C5-CFF887E29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42" y="6072326"/>
            <a:ext cx="1740491" cy="7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CCFA8B5-182D-C252-72B7-1F06B3E7A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332" y="3195476"/>
            <a:ext cx="3905668" cy="292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64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203664" y="349586"/>
            <a:ext cx="9424386" cy="1325563"/>
          </a:xfrm>
        </p:spPr>
        <p:txBody>
          <a:bodyPr>
            <a:normAutofit/>
          </a:bodyPr>
          <a:lstStyle/>
          <a:p>
            <a:pPr algn="ctr"/>
            <a:r>
              <a:rPr lang="sl-SI" sz="5300" b="1" dirty="0"/>
              <a:t>DOSEDANJI REZULTATI (2)</a:t>
            </a:r>
            <a:endParaRPr lang="sl-SI" sz="4000" b="1" dirty="0"/>
          </a:p>
        </p:txBody>
      </p:sp>
      <p:sp>
        <p:nvSpPr>
          <p:cNvPr id="3" name="Podnaslov 2"/>
          <p:cNvSpPr>
            <a:spLocks noGrp="1"/>
          </p:cNvSpPr>
          <p:nvPr>
            <p:ph idx="1"/>
          </p:nvPr>
        </p:nvSpPr>
        <p:spPr>
          <a:xfrm>
            <a:off x="832645" y="1749223"/>
            <a:ext cx="10515600" cy="4351338"/>
          </a:xfrm>
        </p:spPr>
        <p:txBody>
          <a:bodyPr>
            <a:normAutofit/>
          </a:bodyPr>
          <a:lstStyle/>
          <a:p>
            <a:r>
              <a:rPr lang="sl-SI" i="1" dirty="0">
                <a:solidFill>
                  <a:srgbClr val="00B050"/>
                </a:solidFill>
              </a:rPr>
              <a:t>Vpeljava krmilnih avtomatov za krmljenje </a:t>
            </a:r>
            <a:r>
              <a:rPr lang="sl-SI" i="1" dirty="0" err="1">
                <a:solidFill>
                  <a:srgbClr val="00B050"/>
                </a:solidFill>
              </a:rPr>
              <a:t>predštarterja</a:t>
            </a:r>
            <a:r>
              <a:rPr lang="sl-SI" i="1" dirty="0">
                <a:solidFill>
                  <a:srgbClr val="00B050"/>
                </a:solidFill>
              </a:rPr>
              <a:t> in </a:t>
            </a:r>
            <a:r>
              <a:rPr lang="sl-SI" i="1" dirty="0" err="1">
                <a:solidFill>
                  <a:srgbClr val="00B050"/>
                </a:solidFill>
              </a:rPr>
              <a:t>štarteja</a:t>
            </a:r>
            <a:r>
              <a:rPr lang="sl-SI" i="1" dirty="0">
                <a:solidFill>
                  <a:srgbClr val="00B050"/>
                </a:solidFill>
              </a:rPr>
              <a:t> sesnim pujskom v prakso*:</a:t>
            </a:r>
          </a:p>
          <a:p>
            <a:pPr lvl="1"/>
            <a:r>
              <a:rPr lang="sl-SI" i="1" dirty="0">
                <a:solidFill>
                  <a:srgbClr val="00B050"/>
                </a:solidFill>
              </a:rPr>
              <a:t>nastavitev avtomata: krmljenje do 10x dnevno,</a:t>
            </a:r>
          </a:p>
          <a:p>
            <a:pPr lvl="1"/>
            <a:r>
              <a:rPr lang="sl-SI" i="1" dirty="0">
                <a:solidFill>
                  <a:srgbClr val="00B050"/>
                </a:solidFill>
              </a:rPr>
              <a:t>dodatno krmljenje na ukaz preko telefona,</a:t>
            </a:r>
          </a:p>
          <a:p>
            <a:pPr lvl="1"/>
            <a:r>
              <a:rPr lang="sl-SI" i="1" dirty="0">
                <a:solidFill>
                  <a:srgbClr val="00B050"/>
                </a:solidFill>
              </a:rPr>
              <a:t>manjše količine krme naenkrat, krma vedno sveža, aromatična,</a:t>
            </a:r>
          </a:p>
          <a:p>
            <a:pPr lvl="1"/>
            <a:r>
              <a:rPr lang="sl-SI" i="1" dirty="0">
                <a:solidFill>
                  <a:srgbClr val="00B050"/>
                </a:solidFill>
              </a:rPr>
              <a:t>vzpodbuda pujskov za konzumacijo,</a:t>
            </a:r>
          </a:p>
          <a:p>
            <a:pPr lvl="1"/>
            <a:r>
              <a:rPr lang="sl-SI" i="1" dirty="0">
                <a:solidFill>
                  <a:srgbClr val="00B050"/>
                </a:solidFill>
              </a:rPr>
              <a:t>video nadzor nad uživanjem krme, obnašanjem pujskov in svinje, delno preprečevanje poleganja pujskov,</a:t>
            </a:r>
          </a:p>
          <a:p>
            <a:pPr lvl="1"/>
            <a:r>
              <a:rPr lang="sl-SI" i="1" dirty="0">
                <a:solidFill>
                  <a:srgbClr val="00B050"/>
                </a:solidFill>
              </a:rPr>
              <a:t>olajšanje dela, povečanje natančnosti pri delu, …</a:t>
            </a:r>
          </a:p>
          <a:p>
            <a:pPr marL="457200" lvl="1" indent="0">
              <a:buNone/>
            </a:pPr>
            <a:r>
              <a:rPr lang="sl-SI" i="1" dirty="0">
                <a:solidFill>
                  <a:srgbClr val="00B050"/>
                </a:solidFill>
              </a:rPr>
              <a:t>*Niso vsi avtomati enako funkcionalni in niso vsi primerni za vsako kmetijo.</a:t>
            </a:r>
          </a:p>
          <a:p>
            <a:pPr lvl="1"/>
            <a:endParaRPr lang="sl-SI" i="1" dirty="0">
              <a:solidFill>
                <a:srgbClr val="00B050"/>
              </a:solidFill>
            </a:endParaRPr>
          </a:p>
          <a:p>
            <a:pPr lvl="1"/>
            <a:endParaRPr lang="sl-SI" i="1" dirty="0">
              <a:solidFill>
                <a:srgbClr val="00B050"/>
              </a:solidFill>
            </a:endParaRPr>
          </a:p>
          <a:p>
            <a:endParaRPr lang="sl-SI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sl-SI" i="1" dirty="0">
              <a:solidFill>
                <a:srgbClr val="00B050"/>
              </a:solidFill>
            </a:endParaRPr>
          </a:p>
        </p:txBody>
      </p:sp>
      <p:pic>
        <p:nvPicPr>
          <p:cNvPr id="11" name="Slika 10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4" name="Slika 13" title="logotip Ministrstva za kmetijstvo, gozdarstvo in prehrano Republike Slovenij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0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95212" y="5950799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title="logotip vodilnega partnerja Kmetijski zavod Bric">
            <a:extLst>
              <a:ext uri="{FF2B5EF4-FFF2-40B4-BE49-F238E27FC236}">
                <a16:creationId xmlns:a16="http://schemas.microsoft.com/office/drawing/2014/main" id="{0338CD9D-B135-F777-83C5-CFF887E29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42" y="6072326"/>
            <a:ext cx="1740491" cy="7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9CB22FE-1E0C-7925-B72D-D7D9C3147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0225" y="-6010"/>
            <a:ext cx="2771775" cy="1782982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E3D43BD0-5F5E-6FE2-C21F-5B6C12294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0225" y="2571357"/>
            <a:ext cx="2771775" cy="1367409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9B380BD4-1641-5508-A990-224F09F89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63566" y="4315463"/>
            <a:ext cx="1938158" cy="145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93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447160A-58C7-E8E3-F518-8BE1D0C5E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90" y="213360"/>
            <a:ext cx="5801785" cy="435133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300" b="1" dirty="0"/>
              <a:t>ZAKLJUČEK</a:t>
            </a:r>
            <a:endParaRPr lang="sl-SI" sz="4000" b="1" dirty="0"/>
          </a:p>
        </p:txBody>
      </p:sp>
      <p:sp>
        <p:nvSpPr>
          <p:cNvPr id="3" name="Podnaslov 2"/>
          <p:cNvSpPr>
            <a:spLocks noGrp="1"/>
          </p:cNvSpPr>
          <p:nvPr>
            <p:ph idx="1"/>
          </p:nvPr>
        </p:nvSpPr>
        <p:spPr>
          <a:xfrm>
            <a:off x="200025" y="1678311"/>
            <a:ext cx="631507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Testiranje krmilnih avtomatov, </a:t>
            </a:r>
            <a:r>
              <a:rPr lang="sl-SI" i="1" dirty="0" err="1">
                <a:solidFill>
                  <a:srgbClr val="00B050"/>
                </a:solidFill>
              </a:rPr>
              <a:t>predšarterjev</a:t>
            </a:r>
            <a:r>
              <a:rPr lang="sl-SI" i="1" dirty="0">
                <a:solidFill>
                  <a:srgbClr val="00B050"/>
                </a:solidFill>
              </a:rPr>
              <a:t> in štarterjev izvajamo na partnerskih kmetijah, nato sledi testiranje na drugih zainteresiranih kmetijah.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Za potrebe testiranja je v postopku dobave dodatni krmilni avtomat.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Sledi tudi testiranje: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- rasti pitancev,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- vsebnosti omega 3 in 6 maščobnih kislin,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- okusnosti, sočnosti in </a:t>
            </a:r>
            <a:r>
              <a:rPr lang="sl-SI" i="1" dirty="0" err="1">
                <a:solidFill>
                  <a:srgbClr val="00B050"/>
                </a:solidFill>
              </a:rPr>
              <a:t>aromatičnosti</a:t>
            </a:r>
            <a:r>
              <a:rPr lang="sl-SI" i="1" dirty="0">
                <a:solidFill>
                  <a:srgbClr val="00B050"/>
                </a:solidFill>
              </a:rPr>
              <a:t> mesnin. </a:t>
            </a:r>
          </a:p>
        </p:txBody>
      </p:sp>
      <p:pic>
        <p:nvPicPr>
          <p:cNvPr id="11" name="Slika 10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4" name="Slika 13" title="logotip Ministrstva za kmetijstvo, gozdarstvo in prehrano Republike Slovenij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0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title="logotip vodilnega partnerja Kmetijski zavod Bric">
            <a:extLst>
              <a:ext uri="{FF2B5EF4-FFF2-40B4-BE49-F238E27FC236}">
                <a16:creationId xmlns:a16="http://schemas.microsoft.com/office/drawing/2014/main" id="{37422C15-CFBF-931A-CDC4-FFC36AE4E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42" y="6072326"/>
            <a:ext cx="1740491" cy="7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228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3431</TotalTime>
  <Words>702</Words>
  <Application>Microsoft Office PowerPoint</Application>
  <PresentationFormat>Širokozaslonsko</PresentationFormat>
  <Paragraphs>88</Paragraphs>
  <Slides>11</Slides>
  <Notes>2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Officeova tema</vt:lpstr>
      <vt:lpstr>DOGODEK EVROPSKEGA PARTNERSTVA ZA INOVACIJE - EIP</vt:lpstr>
      <vt:lpstr>Visokostorilna in trajnostna vzreja tekačev pasme krškopoljski prašič s pomočjo preciznih krmilnih avtomatov</vt:lpstr>
      <vt:lpstr>OSNOVNI PODATKI O PROJEKTU</vt:lpstr>
      <vt:lpstr>PRAKTIČNI PROBLEM</vt:lpstr>
      <vt:lpstr>NAMEN IN CILJI PROJEKTA (1)</vt:lpstr>
      <vt:lpstr>NAMEN IN CILJI PROJEKTA (1)</vt:lpstr>
      <vt:lpstr>DOSEDANJI REZULTATI (1)</vt:lpstr>
      <vt:lpstr>DOSEDANJI REZULTATI (2)</vt:lpstr>
      <vt:lpstr>ZAKLJUČEK</vt:lpstr>
      <vt:lpstr>TRIKOTNIK ZNANJA</vt:lpstr>
      <vt:lpstr>Kontaktni podatki vodilnega partnerja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Boštjan Bidovec</dc:creator>
  <cp:lastModifiedBy>Svit Mal</cp:lastModifiedBy>
  <cp:revision>67</cp:revision>
  <dcterms:created xsi:type="dcterms:W3CDTF">2020-10-14T12:37:10Z</dcterms:created>
  <dcterms:modified xsi:type="dcterms:W3CDTF">2023-11-21T14:17:29Z</dcterms:modified>
</cp:coreProperties>
</file>