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58" r:id="rId3"/>
    <p:sldId id="261" r:id="rId4"/>
    <p:sldId id="262" r:id="rId5"/>
    <p:sldId id="268" r:id="rId6"/>
    <p:sldId id="264" r:id="rId7"/>
    <p:sldId id="269" r:id="rId8"/>
    <p:sldId id="265" r:id="rId9"/>
    <p:sldId id="266" r:id="rId10"/>
    <p:sldId id="267" r:id="rId11"/>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AF1A"/>
    <a:srgbClr val="00534C"/>
    <a:srgbClr val="009CB6"/>
    <a:srgbClr val="F3FD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rez sloga, brez mrež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Brez sloga, mreža tabele">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4660"/>
  </p:normalViewPr>
  <p:slideViewPr>
    <p:cSldViewPr snapToGrid="0">
      <p:cViewPr varScale="1">
        <p:scale>
          <a:sx n="86" d="100"/>
          <a:sy n="86" d="100"/>
        </p:scale>
        <p:origin x="72" y="4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4EFEF6-BB65-4F1D-8664-9F868E546EE5}" type="datetimeFigureOut">
              <a:rPr lang="sl-SI" smtClean="0"/>
              <a:t>27. 11. 2023</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028EC3-09EE-45CA-BAB5-F674121DEF36}" type="slidenum">
              <a:rPr lang="sl-SI" smtClean="0"/>
              <a:t>‹#›</a:t>
            </a:fld>
            <a:endParaRPr lang="sl-SI"/>
          </a:p>
        </p:txBody>
      </p:sp>
    </p:spTree>
    <p:extLst>
      <p:ext uri="{BB962C8B-B14F-4D97-AF65-F5344CB8AC3E}">
        <p14:creationId xmlns:p14="http://schemas.microsoft.com/office/powerpoint/2010/main" val="396738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Predlog</a:t>
            </a:r>
            <a:r>
              <a:rPr lang="sl-SI" baseline="0" dirty="0"/>
              <a:t> naslovnice 2</a:t>
            </a:r>
            <a:endParaRPr lang="sl-SI" dirty="0"/>
          </a:p>
        </p:txBody>
      </p:sp>
      <p:sp>
        <p:nvSpPr>
          <p:cNvPr id="4" name="Označba mesta številke diapozitiva 3"/>
          <p:cNvSpPr>
            <a:spLocks noGrp="1"/>
          </p:cNvSpPr>
          <p:nvPr>
            <p:ph type="sldNum" sz="quarter" idx="10"/>
          </p:nvPr>
        </p:nvSpPr>
        <p:spPr/>
        <p:txBody>
          <a:bodyPr/>
          <a:lstStyle/>
          <a:p>
            <a:fld id="{7B028EC3-09EE-45CA-BAB5-F674121DEF36}" type="slidenum">
              <a:rPr lang="sl-SI" smtClean="0"/>
              <a:t>1</a:t>
            </a:fld>
            <a:endParaRPr lang="sl-SI"/>
          </a:p>
        </p:txBody>
      </p:sp>
    </p:spTree>
    <p:extLst>
      <p:ext uri="{BB962C8B-B14F-4D97-AF65-F5344CB8AC3E}">
        <p14:creationId xmlns:p14="http://schemas.microsoft.com/office/powerpoint/2010/main" val="794237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7B028EC3-09EE-45CA-BAB5-F674121DEF36}" type="slidenum">
              <a:rPr lang="sl-SI" smtClean="0"/>
              <a:t>10</a:t>
            </a:fld>
            <a:endParaRPr lang="sl-SI"/>
          </a:p>
        </p:txBody>
      </p:sp>
    </p:spTree>
    <p:extLst>
      <p:ext uri="{BB962C8B-B14F-4D97-AF65-F5344CB8AC3E}">
        <p14:creationId xmlns:p14="http://schemas.microsoft.com/office/powerpoint/2010/main" val="2719072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a:t>Uredite slog naslova matrice</a:t>
            </a:r>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da uredite slog podnaslova matrice</a:t>
            </a:r>
          </a:p>
        </p:txBody>
      </p:sp>
      <p:sp>
        <p:nvSpPr>
          <p:cNvPr id="4" name="Označba mesta datuma 3"/>
          <p:cNvSpPr>
            <a:spLocks noGrp="1"/>
          </p:cNvSpPr>
          <p:nvPr>
            <p:ph type="dt" sz="half" idx="10"/>
          </p:nvPr>
        </p:nvSpPr>
        <p:spPr/>
        <p:txBody>
          <a:bodyPr/>
          <a:lstStyle/>
          <a:p>
            <a:fld id="{63B2E83F-619D-45A5-A293-4D26E929282B}" type="datetimeFigureOut">
              <a:rPr lang="sl-SI" smtClean="0"/>
              <a:t>27. 11. 2023</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0DC12C0D-D691-43AF-95B6-75904C26937A}" type="slidenum">
              <a:rPr lang="sl-SI" smtClean="0"/>
              <a:t>‹#›</a:t>
            </a:fld>
            <a:endParaRPr lang="sl-SI"/>
          </a:p>
        </p:txBody>
      </p:sp>
    </p:spTree>
    <p:extLst>
      <p:ext uri="{BB962C8B-B14F-4D97-AF65-F5344CB8AC3E}">
        <p14:creationId xmlns:p14="http://schemas.microsoft.com/office/powerpoint/2010/main" val="2866051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63B2E83F-619D-45A5-A293-4D26E929282B}" type="datetimeFigureOut">
              <a:rPr lang="sl-SI" smtClean="0"/>
              <a:t>27. 11. 2023</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0DC12C0D-D691-43AF-95B6-75904C26937A}" type="slidenum">
              <a:rPr lang="sl-SI" smtClean="0"/>
              <a:t>‹#›</a:t>
            </a:fld>
            <a:endParaRPr lang="sl-SI"/>
          </a:p>
        </p:txBody>
      </p:sp>
    </p:spTree>
    <p:extLst>
      <p:ext uri="{BB962C8B-B14F-4D97-AF65-F5344CB8AC3E}">
        <p14:creationId xmlns:p14="http://schemas.microsoft.com/office/powerpoint/2010/main" val="4029177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a:t>Uredite slog naslova matrice</a:t>
            </a:r>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63B2E83F-619D-45A5-A293-4D26E929282B}" type="datetimeFigureOut">
              <a:rPr lang="sl-SI" smtClean="0"/>
              <a:t>27. 11. 2023</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0DC12C0D-D691-43AF-95B6-75904C26937A}" type="slidenum">
              <a:rPr lang="sl-SI" smtClean="0"/>
              <a:t>‹#›</a:t>
            </a:fld>
            <a:endParaRPr lang="sl-SI"/>
          </a:p>
        </p:txBody>
      </p:sp>
    </p:spTree>
    <p:extLst>
      <p:ext uri="{BB962C8B-B14F-4D97-AF65-F5344CB8AC3E}">
        <p14:creationId xmlns:p14="http://schemas.microsoft.com/office/powerpoint/2010/main" val="754296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63B2E83F-619D-45A5-A293-4D26E929282B}" type="datetimeFigureOut">
              <a:rPr lang="sl-SI" smtClean="0"/>
              <a:t>27. 11. 2023</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0DC12C0D-D691-43AF-95B6-75904C26937A}" type="slidenum">
              <a:rPr lang="sl-SI" smtClean="0"/>
              <a:t>‹#›</a:t>
            </a:fld>
            <a:endParaRPr lang="sl-SI"/>
          </a:p>
        </p:txBody>
      </p:sp>
    </p:spTree>
    <p:extLst>
      <p:ext uri="{BB962C8B-B14F-4D97-AF65-F5344CB8AC3E}">
        <p14:creationId xmlns:p14="http://schemas.microsoft.com/office/powerpoint/2010/main" val="4189620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a:t>Uredite slog naslova matrice</a:t>
            </a:r>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
        <p:nvSpPr>
          <p:cNvPr id="4" name="Označba mesta datuma 3"/>
          <p:cNvSpPr>
            <a:spLocks noGrp="1"/>
          </p:cNvSpPr>
          <p:nvPr>
            <p:ph type="dt" sz="half" idx="10"/>
          </p:nvPr>
        </p:nvSpPr>
        <p:spPr/>
        <p:txBody>
          <a:bodyPr/>
          <a:lstStyle/>
          <a:p>
            <a:fld id="{63B2E83F-619D-45A5-A293-4D26E929282B}" type="datetimeFigureOut">
              <a:rPr lang="sl-SI" smtClean="0"/>
              <a:t>27. 11. 2023</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0DC12C0D-D691-43AF-95B6-75904C26937A}" type="slidenum">
              <a:rPr lang="sl-SI" smtClean="0"/>
              <a:t>‹#›</a:t>
            </a:fld>
            <a:endParaRPr lang="sl-SI"/>
          </a:p>
        </p:txBody>
      </p:sp>
    </p:spTree>
    <p:extLst>
      <p:ext uri="{BB962C8B-B14F-4D97-AF65-F5344CB8AC3E}">
        <p14:creationId xmlns:p14="http://schemas.microsoft.com/office/powerpoint/2010/main" val="2877887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sz="half" idx="1"/>
          </p:nvPr>
        </p:nvSpPr>
        <p:spPr>
          <a:xfrm>
            <a:off x="838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p:cNvSpPr>
            <a:spLocks noGrp="1"/>
          </p:cNvSpPr>
          <p:nvPr>
            <p:ph sz="half" idx="2"/>
          </p:nvPr>
        </p:nvSpPr>
        <p:spPr>
          <a:xfrm>
            <a:off x="6172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p:cNvSpPr>
            <a:spLocks noGrp="1"/>
          </p:cNvSpPr>
          <p:nvPr>
            <p:ph type="dt" sz="half" idx="10"/>
          </p:nvPr>
        </p:nvSpPr>
        <p:spPr/>
        <p:txBody>
          <a:bodyPr/>
          <a:lstStyle/>
          <a:p>
            <a:fld id="{63B2E83F-619D-45A5-A293-4D26E929282B}" type="datetimeFigureOut">
              <a:rPr lang="sl-SI" smtClean="0"/>
              <a:t>27. 11. 2023</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0DC12C0D-D691-43AF-95B6-75904C26937A}" type="slidenum">
              <a:rPr lang="sl-SI" smtClean="0"/>
              <a:t>‹#›</a:t>
            </a:fld>
            <a:endParaRPr lang="sl-SI"/>
          </a:p>
        </p:txBody>
      </p:sp>
    </p:spTree>
    <p:extLst>
      <p:ext uri="{BB962C8B-B14F-4D97-AF65-F5344CB8AC3E}">
        <p14:creationId xmlns:p14="http://schemas.microsoft.com/office/powerpoint/2010/main" val="307346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a:t>Uredite slog naslova matrice</a:t>
            </a:r>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p:cNvSpPr>
            <a:spLocks noGrp="1"/>
          </p:cNvSpPr>
          <p:nvPr>
            <p:ph type="dt" sz="half" idx="10"/>
          </p:nvPr>
        </p:nvSpPr>
        <p:spPr/>
        <p:txBody>
          <a:bodyPr/>
          <a:lstStyle/>
          <a:p>
            <a:fld id="{63B2E83F-619D-45A5-A293-4D26E929282B}" type="datetimeFigureOut">
              <a:rPr lang="sl-SI" smtClean="0"/>
              <a:t>27. 11. 2023</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0DC12C0D-D691-43AF-95B6-75904C26937A}" type="slidenum">
              <a:rPr lang="sl-SI" smtClean="0"/>
              <a:t>‹#›</a:t>
            </a:fld>
            <a:endParaRPr lang="sl-SI"/>
          </a:p>
        </p:txBody>
      </p:sp>
    </p:spTree>
    <p:extLst>
      <p:ext uri="{BB962C8B-B14F-4D97-AF65-F5344CB8AC3E}">
        <p14:creationId xmlns:p14="http://schemas.microsoft.com/office/powerpoint/2010/main" val="480081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datuma 2"/>
          <p:cNvSpPr>
            <a:spLocks noGrp="1"/>
          </p:cNvSpPr>
          <p:nvPr>
            <p:ph type="dt" sz="half" idx="10"/>
          </p:nvPr>
        </p:nvSpPr>
        <p:spPr/>
        <p:txBody>
          <a:bodyPr/>
          <a:lstStyle/>
          <a:p>
            <a:fld id="{63B2E83F-619D-45A5-A293-4D26E929282B}" type="datetimeFigureOut">
              <a:rPr lang="sl-SI" smtClean="0"/>
              <a:t>27. 11. 2023</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0DC12C0D-D691-43AF-95B6-75904C26937A}" type="slidenum">
              <a:rPr lang="sl-SI" smtClean="0"/>
              <a:t>‹#›</a:t>
            </a:fld>
            <a:endParaRPr lang="sl-SI"/>
          </a:p>
        </p:txBody>
      </p:sp>
    </p:spTree>
    <p:extLst>
      <p:ext uri="{BB962C8B-B14F-4D97-AF65-F5344CB8AC3E}">
        <p14:creationId xmlns:p14="http://schemas.microsoft.com/office/powerpoint/2010/main" val="1606830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63B2E83F-619D-45A5-A293-4D26E929282B}" type="datetimeFigureOut">
              <a:rPr lang="sl-SI" smtClean="0"/>
              <a:t>27. 11. 2023</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0DC12C0D-D691-43AF-95B6-75904C26937A}" type="slidenum">
              <a:rPr lang="sl-SI" smtClean="0"/>
              <a:t>‹#›</a:t>
            </a:fld>
            <a:endParaRPr lang="sl-SI"/>
          </a:p>
        </p:txBody>
      </p:sp>
    </p:spTree>
    <p:extLst>
      <p:ext uri="{BB962C8B-B14F-4D97-AF65-F5344CB8AC3E}">
        <p14:creationId xmlns:p14="http://schemas.microsoft.com/office/powerpoint/2010/main" val="1830793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63B2E83F-619D-45A5-A293-4D26E929282B}" type="datetimeFigureOut">
              <a:rPr lang="sl-SI" smtClean="0"/>
              <a:t>27. 11. 2023</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0DC12C0D-D691-43AF-95B6-75904C26937A}" type="slidenum">
              <a:rPr lang="sl-SI" smtClean="0"/>
              <a:t>‹#›</a:t>
            </a:fld>
            <a:endParaRPr lang="sl-SI"/>
          </a:p>
        </p:txBody>
      </p:sp>
    </p:spTree>
    <p:extLst>
      <p:ext uri="{BB962C8B-B14F-4D97-AF65-F5344CB8AC3E}">
        <p14:creationId xmlns:p14="http://schemas.microsoft.com/office/powerpoint/2010/main" val="4286987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63B2E83F-619D-45A5-A293-4D26E929282B}" type="datetimeFigureOut">
              <a:rPr lang="sl-SI" smtClean="0"/>
              <a:t>27. 11. 2023</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0DC12C0D-D691-43AF-95B6-75904C26937A}" type="slidenum">
              <a:rPr lang="sl-SI" smtClean="0"/>
              <a:t>‹#›</a:t>
            </a:fld>
            <a:endParaRPr lang="sl-SI"/>
          </a:p>
        </p:txBody>
      </p:sp>
    </p:spTree>
    <p:extLst>
      <p:ext uri="{BB962C8B-B14F-4D97-AF65-F5344CB8AC3E}">
        <p14:creationId xmlns:p14="http://schemas.microsoft.com/office/powerpoint/2010/main" val="2793253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Uredite slog naslova matrice</a:t>
            </a:r>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B2E83F-619D-45A5-A293-4D26E929282B}" type="datetimeFigureOut">
              <a:rPr lang="sl-SI" smtClean="0"/>
              <a:t>27. 11. 2023</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C12C0D-D691-43AF-95B6-75904C26937A}" type="slidenum">
              <a:rPr lang="sl-SI" smtClean="0"/>
              <a:t>‹#›</a:t>
            </a:fld>
            <a:endParaRPr lang="sl-SI"/>
          </a:p>
        </p:txBody>
      </p:sp>
    </p:spTree>
    <p:extLst>
      <p:ext uri="{BB962C8B-B14F-4D97-AF65-F5344CB8AC3E}">
        <p14:creationId xmlns:p14="http://schemas.microsoft.com/office/powerpoint/2010/main" val="1102103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mailto:lara.resman@kgzs-ms.si" TargetMode="External"/><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3.jpe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4.png"/><Relationship Id="rId5" Type="http://schemas.openxmlformats.org/officeDocument/2006/relationships/image" Target="../media/image5.png"/><Relationship Id="rId10" Type="http://schemas.openxmlformats.org/officeDocument/2006/relationships/image" Target="../media/image13.jpg"/><Relationship Id="rId4" Type="http://schemas.openxmlformats.org/officeDocument/2006/relationships/image" Target="../media/image4.jpeg"/><Relationship Id="rId9" Type="http://schemas.openxmlformats.org/officeDocument/2006/relationships/image" Target="../media/image12.png"/><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13" Type="http://schemas.microsoft.com/office/2007/relationships/hdphoto" Target="../media/hdphoto1.wdp"/><Relationship Id="rId3" Type="http://schemas.openxmlformats.org/officeDocument/2006/relationships/image" Target="../media/image3.jpe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24.emf"/><Relationship Id="rId5" Type="http://schemas.openxmlformats.org/officeDocument/2006/relationships/image" Target="../media/image5.png"/><Relationship Id="rId10" Type="http://schemas.openxmlformats.org/officeDocument/2006/relationships/image" Target="../media/image23.png"/><Relationship Id="rId4" Type="http://schemas.openxmlformats.org/officeDocument/2006/relationships/image" Target="../media/image4.jpeg"/><Relationship Id="rId9" Type="http://schemas.openxmlformats.org/officeDocument/2006/relationships/image" Target="../media/image22.emf"/></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6.png"/><Relationship Id="rId7" Type="http://schemas.openxmlformats.org/officeDocument/2006/relationships/image" Target="../media/image5.png"/><Relationship Id="rId2" Type="http://schemas.openxmlformats.org/officeDocument/2006/relationships/hyperlink" Target="https://www.farm-manager.si/" TargetMode="External"/><Relationship Id="rId1" Type="http://schemas.openxmlformats.org/officeDocument/2006/relationships/slideLayout" Target="../slideLayouts/slideLayout5.xml"/><Relationship Id="rId6" Type="http://schemas.openxmlformats.org/officeDocument/2006/relationships/image" Target="../media/image4.jpeg"/><Relationship Id="rId11" Type="http://schemas.openxmlformats.org/officeDocument/2006/relationships/image" Target="../media/image29.png"/><Relationship Id="rId5" Type="http://schemas.openxmlformats.org/officeDocument/2006/relationships/image" Target="../media/image3.jpeg"/><Relationship Id="rId10" Type="http://schemas.openxmlformats.org/officeDocument/2006/relationships/image" Target="../media/image28.svg"/><Relationship Id="rId4" Type="http://schemas.openxmlformats.org/officeDocument/2006/relationships/image" Target="../media/image2.jpeg"/><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3.jpeg"/><Relationship Id="rId7" Type="http://schemas.openxmlformats.org/officeDocument/2006/relationships/image" Target="../media/image30.pn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337590"/>
            <a:ext cx="9144000" cy="2354263"/>
          </a:xfrm>
        </p:spPr>
        <p:txBody>
          <a:bodyPr>
            <a:normAutofit/>
          </a:bodyPr>
          <a:lstStyle/>
          <a:p>
            <a:r>
              <a:rPr lang="sl-SI" sz="5300" b="1" dirty="0"/>
              <a:t>DOGODEK EVROPSKEGA PARTNERSTVA ZA INOVACIJE - EIP</a:t>
            </a:r>
            <a:endParaRPr lang="sl-SI" sz="4000" b="1" dirty="0"/>
          </a:p>
        </p:txBody>
      </p:sp>
      <p:pic>
        <p:nvPicPr>
          <p:cNvPr id="11" name="Slika 10" title="logotip Evropskega partnerstva za inovacije na področju kmetijske produktivnosti in trajnost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5687" y="2606128"/>
            <a:ext cx="1828800" cy="2401824"/>
          </a:xfrm>
          <a:prstGeom prst="rect">
            <a:avLst/>
          </a:prstGeom>
        </p:spPr>
      </p:pic>
      <p:sp>
        <p:nvSpPr>
          <p:cNvPr id="3" name="Podnaslov 2"/>
          <p:cNvSpPr>
            <a:spLocks noGrp="1"/>
          </p:cNvSpPr>
          <p:nvPr>
            <p:ph type="subTitle" idx="1"/>
          </p:nvPr>
        </p:nvSpPr>
        <p:spPr>
          <a:xfrm>
            <a:off x="1395663" y="3602038"/>
            <a:ext cx="9465572" cy="2306084"/>
          </a:xfrm>
        </p:spPr>
        <p:txBody>
          <a:bodyPr>
            <a:normAutofit/>
          </a:bodyPr>
          <a:lstStyle/>
          <a:p>
            <a:endParaRPr lang="sl-SI" b="1" dirty="0"/>
          </a:p>
          <a:p>
            <a:endParaRPr lang="sl-SI" b="1" dirty="0"/>
          </a:p>
          <a:p>
            <a:endParaRPr lang="sl-SI" b="1" dirty="0"/>
          </a:p>
          <a:p>
            <a:r>
              <a:rPr lang="sl-SI" b="1" dirty="0"/>
              <a:t>ORGANIZIRA MINISTRSTVO ZA KMETIJSTVO, GOZDARSTVO IN PREHRANO</a:t>
            </a:r>
          </a:p>
          <a:p>
            <a:r>
              <a:rPr lang="sl-SI" b="1" dirty="0"/>
              <a:t>Bled, 22. november 2023</a:t>
            </a:r>
          </a:p>
        </p:txBody>
      </p:sp>
      <p:pic>
        <p:nvPicPr>
          <p:cNvPr id="5" name="Slika 4" title="logotip Programa razvoja podeželja za odbdobje 2014-2020 in označenim virom sofinanciranja">
            <a:extLst>
              <a:ext uri="{FF2B5EF4-FFF2-40B4-BE49-F238E27FC236}">
                <a16:creationId xmlns:a16="http://schemas.microsoft.com/office/drawing/2014/main" id="{FFD4384F-790A-420C-8BCA-1769490F4C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2645" y="6210682"/>
            <a:ext cx="2490493" cy="615142"/>
          </a:xfrm>
          <a:prstGeom prst="rect">
            <a:avLst/>
          </a:prstGeom>
        </p:spPr>
      </p:pic>
      <p:pic>
        <p:nvPicPr>
          <p:cNvPr id="8" name="Slika 7" title="logotip Ministrstva za kmetijstvo, gozdarstvo in prehrano Republike Slovenij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1593" y="6262268"/>
            <a:ext cx="2438400" cy="511969"/>
          </a:xfrm>
          <a:prstGeom prst="rect">
            <a:avLst/>
          </a:prstGeom>
        </p:spPr>
      </p:pic>
      <p:pic>
        <p:nvPicPr>
          <p:cNvPr id="4" name="Picture 2" title="logotip s prikazanim sloganom: Ideje in rešitve povezujej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42640" y="5993476"/>
            <a:ext cx="2543694" cy="8645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title="logotip Evropskega partnerstva za inovacije na področju kmetijske produktivnosti in trajnosti"/>
          <p:cNvPicPr>
            <a:picLocks noChangeAspect="1" noChangeArrowheads="1"/>
          </p:cNvPicPr>
          <p:nvPr/>
        </p:nvPicPr>
        <p:blipFill rotWithShape="1">
          <a:blip r:embed="rId7">
            <a:extLst>
              <a:ext uri="{28A0092B-C50C-407E-A947-70E740481C1C}">
                <a14:useLocalDpi xmlns:a14="http://schemas.microsoft.com/office/drawing/2010/main" val="0"/>
              </a:ext>
            </a:extLst>
          </a:blip>
          <a:srcRect l="88837" t="17248" r="7789" b="70880"/>
          <a:stretch/>
        </p:blipFill>
        <p:spPr bwMode="auto">
          <a:xfrm>
            <a:off x="8286334" y="5908122"/>
            <a:ext cx="863852" cy="949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Slika 5" descr="Slika, ki vsebuje besede grafika, pisava, grafično oblikovanje, besedilo&#10;&#10;Opis je samodejno ustvarjen">
            <a:extLst>
              <a:ext uri="{FF2B5EF4-FFF2-40B4-BE49-F238E27FC236}">
                <a16:creationId xmlns:a16="http://schemas.microsoft.com/office/drawing/2014/main" id="{6CE6D274-C02D-8DC9-53B7-8B973824D11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41926" y="5993476"/>
            <a:ext cx="1699806" cy="780274"/>
          </a:xfrm>
          <a:prstGeom prst="rect">
            <a:avLst/>
          </a:prstGeom>
        </p:spPr>
      </p:pic>
    </p:spTree>
    <p:extLst>
      <p:ext uri="{BB962C8B-B14F-4D97-AF65-F5344CB8AC3E}">
        <p14:creationId xmlns:p14="http://schemas.microsoft.com/office/powerpoint/2010/main" val="3774673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5300" b="1" dirty="0"/>
              <a:t>Kontaktni podatki vodilnega partnerja</a:t>
            </a:r>
            <a:endParaRPr lang="sl-SI" sz="4000" b="1" dirty="0"/>
          </a:p>
        </p:txBody>
      </p:sp>
      <p:sp>
        <p:nvSpPr>
          <p:cNvPr id="3" name="Podnaslov 2"/>
          <p:cNvSpPr>
            <a:spLocks noGrp="1"/>
          </p:cNvSpPr>
          <p:nvPr>
            <p:ph idx="1"/>
          </p:nvPr>
        </p:nvSpPr>
        <p:spPr>
          <a:xfrm>
            <a:off x="894438" y="1623736"/>
            <a:ext cx="7354824" cy="4351338"/>
          </a:xfrm>
        </p:spPr>
        <p:txBody>
          <a:bodyPr>
            <a:normAutofit/>
          </a:bodyPr>
          <a:lstStyle/>
          <a:p>
            <a:pPr marL="0" indent="0">
              <a:buNone/>
            </a:pPr>
            <a:r>
              <a:rPr lang="sl-SI" sz="3200" b="1" dirty="0">
                <a:solidFill>
                  <a:srgbClr val="00B050"/>
                </a:solidFill>
              </a:rPr>
              <a:t>KGZS – Zavod Murska Sobota</a:t>
            </a:r>
            <a:endParaRPr lang="sl-SI" b="1" dirty="0">
              <a:solidFill>
                <a:srgbClr val="00B050"/>
              </a:solidFill>
            </a:endParaRPr>
          </a:p>
          <a:p>
            <a:r>
              <a:rPr lang="sl-SI" dirty="0"/>
              <a:t>Vodja projekta: </a:t>
            </a:r>
          </a:p>
          <a:p>
            <a:pPr lvl="1"/>
            <a:r>
              <a:rPr lang="sl-SI" dirty="0"/>
              <a:t>Lara Resman</a:t>
            </a:r>
          </a:p>
          <a:p>
            <a:pPr lvl="1"/>
            <a:r>
              <a:rPr lang="sl-SI" dirty="0">
                <a:hlinkClick r:id="rId3"/>
              </a:rPr>
              <a:t>lara.resman@kgzs-ms.si</a:t>
            </a:r>
            <a:r>
              <a:rPr lang="sl-SI" dirty="0"/>
              <a:t> </a:t>
            </a:r>
          </a:p>
          <a:p>
            <a:pPr lvl="1"/>
            <a:r>
              <a:rPr lang="sl-SI" dirty="0"/>
              <a:t>070 613 795</a:t>
            </a:r>
          </a:p>
          <a:p>
            <a:r>
              <a:rPr lang="sl-SI" dirty="0"/>
              <a:t>Spletna stran projekta:</a:t>
            </a:r>
          </a:p>
          <a:p>
            <a:pPr marL="457200" lvl="1" indent="0">
              <a:buNone/>
            </a:pPr>
            <a:r>
              <a:rPr lang="sl-SI" dirty="0">
                <a:solidFill>
                  <a:srgbClr val="0563C1"/>
                </a:solidFill>
              </a:rPr>
              <a:t>https://www.kgzs-ms.si/dogodki-in-projekti-2/ostali-projekti/precizno-kmetijstvo-in-digitalizacija-za-bolj-trajnostno-pridelavo-poljscin-in-zelenjave/</a:t>
            </a:r>
            <a:r>
              <a:rPr lang="sl-SI" dirty="0"/>
              <a:t> </a:t>
            </a:r>
          </a:p>
        </p:txBody>
      </p:sp>
      <p:sp>
        <p:nvSpPr>
          <p:cNvPr id="9" name="Zaobljeni pravokotnik 8">
            <a:extLst>
              <a:ext uri="{C183D7F6-B498-43B3-948B-1728B52AA6E4}">
                <adec:decorative xmlns:adec="http://schemas.microsoft.com/office/drawing/2017/decorative" val="1"/>
              </a:ext>
            </a:extLst>
          </p:cNvPr>
          <p:cNvSpPr>
            <a:spLocks noChangeAspect="1"/>
          </p:cNvSpPr>
          <p:nvPr/>
        </p:nvSpPr>
        <p:spPr>
          <a:xfrm>
            <a:off x="8387239" y="3273903"/>
            <a:ext cx="2473996" cy="210033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sz="2000" dirty="0">
              <a:solidFill>
                <a:schemeClr val="tx1"/>
              </a:solidFill>
            </a:endParaRPr>
          </a:p>
        </p:txBody>
      </p:sp>
      <p:pic>
        <p:nvPicPr>
          <p:cNvPr id="11" name="Slika 10" title="logotip Programa razvoja podeželja za odbdobje 2014-2020 in označenim virom sofinanciranja">
            <a:extLst>
              <a:ext uri="{FF2B5EF4-FFF2-40B4-BE49-F238E27FC236}">
                <a16:creationId xmlns:a16="http://schemas.microsoft.com/office/drawing/2014/main" id="{FFD4384F-790A-420C-8BCA-1769490F4C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2645" y="6210682"/>
            <a:ext cx="2490493" cy="615142"/>
          </a:xfrm>
          <a:prstGeom prst="rect">
            <a:avLst/>
          </a:prstGeom>
        </p:spPr>
      </p:pic>
      <p:pic>
        <p:nvPicPr>
          <p:cNvPr id="14" name="Slika 13" title="logotip Ministrstva za kmetijstvo, gozdarstvo in prehrano Republike Slovenij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1593" y="6262268"/>
            <a:ext cx="2438400" cy="511969"/>
          </a:xfrm>
          <a:prstGeom prst="rect">
            <a:avLst/>
          </a:prstGeom>
        </p:spPr>
      </p:pic>
      <p:pic>
        <p:nvPicPr>
          <p:cNvPr id="10" name="Picture 2" title="logotip s prikazanim sloganom: Ideje in rešitve povezujej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42640" y="5993476"/>
            <a:ext cx="2543694" cy="86452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title="logotip Evropskega partnerstva za inovacije na področju kmetijske produktivnosti in trajnosti"/>
          <p:cNvPicPr>
            <a:picLocks noChangeAspect="1" noChangeArrowheads="1"/>
          </p:cNvPicPr>
          <p:nvPr/>
        </p:nvPicPr>
        <p:blipFill rotWithShape="1">
          <a:blip r:embed="rId7">
            <a:extLst>
              <a:ext uri="{28A0092B-C50C-407E-A947-70E740481C1C}">
                <a14:useLocalDpi xmlns:a14="http://schemas.microsoft.com/office/drawing/2010/main" val="0"/>
              </a:ext>
            </a:extLst>
          </a:blip>
          <a:srcRect l="88837" t="17248" r="7789" b="70880"/>
          <a:stretch/>
        </p:blipFill>
        <p:spPr bwMode="auto">
          <a:xfrm>
            <a:off x="8286334" y="5908122"/>
            <a:ext cx="863852" cy="949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Slika 3" descr="Slika, ki vsebuje besede grafika, pisava, grafično oblikovanje, besedilo&#10;&#10;Opis je samodejno ustvarjen">
            <a:extLst>
              <a:ext uri="{FF2B5EF4-FFF2-40B4-BE49-F238E27FC236}">
                <a16:creationId xmlns:a16="http://schemas.microsoft.com/office/drawing/2014/main" id="{FB8B440C-702F-C137-7C3D-97F947DD8D9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41926" y="5993476"/>
            <a:ext cx="1699806" cy="780274"/>
          </a:xfrm>
          <a:prstGeom prst="rect">
            <a:avLst/>
          </a:prstGeom>
        </p:spPr>
      </p:pic>
      <p:pic>
        <p:nvPicPr>
          <p:cNvPr id="6" name="Slika 5" descr="Slika, ki vsebuje besede vzorec, piksel&#10;&#10;Opis je samodejno ustvarjen">
            <a:extLst>
              <a:ext uri="{FF2B5EF4-FFF2-40B4-BE49-F238E27FC236}">
                <a16:creationId xmlns:a16="http://schemas.microsoft.com/office/drawing/2014/main" id="{0C9E791D-ED58-A963-1BCC-C5CF5D6FDE7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63194" y="3363025"/>
            <a:ext cx="1922086" cy="1922086"/>
          </a:xfrm>
          <a:prstGeom prst="rect">
            <a:avLst/>
          </a:prstGeom>
        </p:spPr>
      </p:pic>
    </p:spTree>
    <p:extLst>
      <p:ext uri="{BB962C8B-B14F-4D97-AF65-F5344CB8AC3E}">
        <p14:creationId xmlns:p14="http://schemas.microsoft.com/office/powerpoint/2010/main" val="1121680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p:cNvSpPr>
            <a:spLocks noGrp="1"/>
          </p:cNvSpPr>
          <p:nvPr>
            <p:ph type="ctrTitle"/>
          </p:nvPr>
        </p:nvSpPr>
        <p:spPr>
          <a:xfrm>
            <a:off x="3675888" y="597981"/>
            <a:ext cx="7067728" cy="2970467"/>
          </a:xfrm>
        </p:spPr>
        <p:txBody>
          <a:bodyPr>
            <a:normAutofit fontScale="90000"/>
          </a:bodyPr>
          <a:lstStyle/>
          <a:p>
            <a:r>
              <a:rPr lang="sl-SI" sz="5300" b="1" dirty="0">
                <a:solidFill>
                  <a:srgbClr val="009CB6"/>
                </a:solidFill>
                <a:latin typeface="Miso" pitchFamily="50" charset="0"/>
              </a:rPr>
              <a:t>PRECIZNO KMETIJSTVO </a:t>
            </a:r>
            <a:br>
              <a:rPr lang="sl-SI" sz="5300" b="1" dirty="0">
                <a:solidFill>
                  <a:srgbClr val="009CB6"/>
                </a:solidFill>
                <a:latin typeface="Miso" pitchFamily="50" charset="0"/>
              </a:rPr>
            </a:br>
            <a:r>
              <a:rPr lang="sl-SI" sz="5300" b="1" dirty="0">
                <a:solidFill>
                  <a:srgbClr val="009CB6"/>
                </a:solidFill>
                <a:latin typeface="Miso" pitchFamily="50" charset="0"/>
              </a:rPr>
              <a:t>IN DIGITALIZACIJA</a:t>
            </a:r>
            <a:br>
              <a:rPr lang="sl-SI" sz="5300" b="1" dirty="0">
                <a:solidFill>
                  <a:srgbClr val="009CB6"/>
                </a:solidFill>
                <a:latin typeface="Montserrat" panose="00000500000000000000" pitchFamily="2" charset="-18"/>
              </a:rPr>
            </a:br>
            <a:r>
              <a:rPr lang="sl-SI" sz="3600" dirty="0">
                <a:solidFill>
                  <a:srgbClr val="009CB6"/>
                </a:solidFill>
                <a:latin typeface="Montserrat" panose="00000500000000000000" pitchFamily="2" charset="-18"/>
              </a:rPr>
              <a:t>za bolj trajnostno pridelavo poljščin in zelenjave</a:t>
            </a:r>
            <a:endParaRPr lang="sl-SI" sz="4000" dirty="0">
              <a:solidFill>
                <a:srgbClr val="009CB6"/>
              </a:solidFill>
              <a:latin typeface="Montserrat" panose="00000500000000000000" pitchFamily="2" charset="-18"/>
            </a:endParaRPr>
          </a:p>
        </p:txBody>
      </p:sp>
      <p:sp>
        <p:nvSpPr>
          <p:cNvPr id="3" name="Podnaslov 2"/>
          <p:cNvSpPr>
            <a:spLocks noGrp="1"/>
          </p:cNvSpPr>
          <p:nvPr>
            <p:ph type="subTitle" idx="1"/>
          </p:nvPr>
        </p:nvSpPr>
        <p:spPr>
          <a:xfrm>
            <a:off x="3566160" y="3750226"/>
            <a:ext cx="7723048" cy="869519"/>
          </a:xfrm>
        </p:spPr>
        <p:txBody>
          <a:bodyPr>
            <a:normAutofit lnSpcReduction="10000"/>
          </a:bodyPr>
          <a:lstStyle/>
          <a:p>
            <a:endParaRPr lang="sl-SI" b="1" dirty="0">
              <a:solidFill>
                <a:srgbClr val="8BAF1A"/>
              </a:solidFill>
              <a:latin typeface="Montserrat" panose="00000500000000000000" pitchFamily="2" charset="-18"/>
            </a:endParaRPr>
          </a:p>
          <a:p>
            <a:r>
              <a:rPr lang="sl-SI" b="1" dirty="0">
                <a:solidFill>
                  <a:srgbClr val="8BAF1A"/>
                </a:solidFill>
                <a:latin typeface="Montserrat" panose="00000500000000000000" pitchFamily="2" charset="-18"/>
              </a:rPr>
              <a:t>KGZS – Zavod Murska Sobota</a:t>
            </a:r>
            <a:endParaRPr lang="sl-SI" dirty="0">
              <a:solidFill>
                <a:srgbClr val="8BAF1A"/>
              </a:solidFill>
              <a:latin typeface="Montserrat" panose="00000500000000000000" pitchFamily="2" charset="-18"/>
            </a:endParaRPr>
          </a:p>
        </p:txBody>
      </p:sp>
      <p:pic>
        <p:nvPicPr>
          <p:cNvPr id="16" name="Slika 15" title="logotip Programa razvoja podeželja za odbdobje 2014-2020 in označenim virom sofinanciranja">
            <a:extLst>
              <a:ext uri="{FF2B5EF4-FFF2-40B4-BE49-F238E27FC236}">
                <a16:creationId xmlns:a16="http://schemas.microsoft.com/office/drawing/2014/main" id="{FFD4384F-790A-420C-8BCA-1769490F4C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645" y="6210682"/>
            <a:ext cx="2490493" cy="615142"/>
          </a:xfrm>
          <a:prstGeom prst="rect">
            <a:avLst/>
          </a:prstGeom>
        </p:spPr>
      </p:pic>
      <p:pic>
        <p:nvPicPr>
          <p:cNvPr id="19" name="Slika 18" title="logotip Ministrstva za kmetijstvo, gozdarstvo in prehrano Republike Slovenij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1593" y="6262268"/>
            <a:ext cx="2438400" cy="511969"/>
          </a:xfrm>
          <a:prstGeom prst="rect">
            <a:avLst/>
          </a:prstGeom>
        </p:spPr>
      </p:pic>
      <p:pic>
        <p:nvPicPr>
          <p:cNvPr id="15" name="Picture 2" title="logotip s prikazanim sloganom: Ideje in rešitve povezujej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2640" y="5993476"/>
            <a:ext cx="2543694" cy="8645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title="logotip Evropskega partnerstva za inovacije na področju kmetijske produktivnosti in trajnosti"/>
          <p:cNvPicPr>
            <a:picLocks noChangeAspect="1" noChangeArrowheads="1"/>
          </p:cNvPicPr>
          <p:nvPr/>
        </p:nvPicPr>
        <p:blipFill rotWithShape="1">
          <a:blip r:embed="rId5">
            <a:extLst>
              <a:ext uri="{28A0092B-C50C-407E-A947-70E740481C1C}">
                <a14:useLocalDpi xmlns:a14="http://schemas.microsoft.com/office/drawing/2010/main" val="0"/>
              </a:ext>
            </a:extLst>
          </a:blip>
          <a:srcRect l="88837" t="17248" r="7789" b="70880"/>
          <a:stretch/>
        </p:blipFill>
        <p:spPr bwMode="auto">
          <a:xfrm>
            <a:off x="8286334" y="5908122"/>
            <a:ext cx="863852" cy="949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Slika 4" descr="Slika, ki vsebuje besede grafika, pisava, grafično oblikovanje, besedilo&#10;&#10;Opis je samodejno ustvarjen">
            <a:extLst>
              <a:ext uri="{FF2B5EF4-FFF2-40B4-BE49-F238E27FC236}">
                <a16:creationId xmlns:a16="http://schemas.microsoft.com/office/drawing/2014/main" id="{2CC78E82-CBC0-65DD-1CE4-024CF677D82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41926" y="5705845"/>
            <a:ext cx="2326402" cy="1067905"/>
          </a:xfrm>
          <a:prstGeom prst="rect">
            <a:avLst/>
          </a:prstGeom>
        </p:spPr>
      </p:pic>
      <p:pic>
        <p:nvPicPr>
          <p:cNvPr id="8" name="Slika 7" descr="Slika, ki vsebuje besede grafika, oblikovanje, umetnost, ilustracija&#10;&#10;Opis je samodejno ustvarjen">
            <a:extLst>
              <a:ext uri="{FF2B5EF4-FFF2-40B4-BE49-F238E27FC236}">
                <a16:creationId xmlns:a16="http://schemas.microsoft.com/office/drawing/2014/main" id="{4C6950C7-EFC4-E98F-BE70-1ADCABBAE73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20174" y="179691"/>
            <a:ext cx="1170074" cy="1018398"/>
          </a:xfrm>
          <a:prstGeom prst="rect">
            <a:avLst/>
          </a:prstGeom>
        </p:spPr>
      </p:pic>
      <p:pic>
        <p:nvPicPr>
          <p:cNvPr id="9" name="Slika 8" descr="Slika, ki vsebuje besede besedilo, logotip, pisava, oblikovanje&#10;&#10;Opis je samodejno ustvarjen">
            <a:extLst>
              <a:ext uri="{FF2B5EF4-FFF2-40B4-BE49-F238E27FC236}">
                <a16:creationId xmlns:a16="http://schemas.microsoft.com/office/drawing/2014/main" id="{6F27149A-73C4-F784-5A9E-335A91A2D7A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10609" y="4240352"/>
            <a:ext cx="1737551" cy="1122341"/>
          </a:xfrm>
          <a:prstGeom prst="rect">
            <a:avLst/>
          </a:prstGeom>
        </p:spPr>
      </p:pic>
      <p:pic>
        <p:nvPicPr>
          <p:cNvPr id="7" name="Slika 6" descr="Slika, ki vsebuje besede besedilo, plakat, grafika, grafično oblikovanje&#10;&#10;Opis je samodejno ustvarjen">
            <a:extLst>
              <a:ext uri="{FF2B5EF4-FFF2-40B4-BE49-F238E27FC236}">
                <a16:creationId xmlns:a16="http://schemas.microsoft.com/office/drawing/2014/main" id="{5E9185DF-CA25-8D67-140A-CCFA4A576A7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4059" y="852613"/>
            <a:ext cx="2670053" cy="3511303"/>
          </a:xfrm>
          <a:prstGeom prst="rect">
            <a:avLst/>
          </a:prstGeom>
        </p:spPr>
      </p:pic>
    </p:spTree>
    <p:extLst>
      <p:ext uri="{BB962C8B-B14F-4D97-AF65-F5344CB8AC3E}">
        <p14:creationId xmlns:p14="http://schemas.microsoft.com/office/powerpoint/2010/main" val="1458759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832645" y="83763"/>
            <a:ext cx="10515600" cy="1325563"/>
          </a:xfrm>
        </p:spPr>
        <p:txBody>
          <a:bodyPr>
            <a:normAutofit/>
          </a:bodyPr>
          <a:lstStyle/>
          <a:p>
            <a:r>
              <a:rPr lang="sl-SI" sz="5300" b="1" dirty="0"/>
              <a:t>OSNOVNI PODATKI O PROJEKTU</a:t>
            </a:r>
            <a:endParaRPr lang="sl-SI" sz="4000" b="1" dirty="0"/>
          </a:p>
        </p:txBody>
      </p:sp>
      <p:sp>
        <p:nvSpPr>
          <p:cNvPr id="3" name="Podnaslov 2"/>
          <p:cNvSpPr>
            <a:spLocks noGrp="1"/>
          </p:cNvSpPr>
          <p:nvPr>
            <p:ph idx="1"/>
          </p:nvPr>
        </p:nvSpPr>
        <p:spPr>
          <a:xfrm>
            <a:off x="647347" y="1514107"/>
            <a:ext cx="9923117" cy="4351338"/>
          </a:xfrm>
        </p:spPr>
        <p:txBody>
          <a:bodyPr>
            <a:normAutofit fontScale="92500" lnSpcReduction="10000"/>
          </a:bodyPr>
          <a:lstStyle/>
          <a:p>
            <a:r>
              <a:rPr lang="sl-SI" dirty="0"/>
              <a:t>Ostali člani partnerstva: </a:t>
            </a:r>
            <a:r>
              <a:rPr lang="sl-SI" dirty="0" err="1">
                <a:solidFill>
                  <a:srgbClr val="00B050"/>
                </a:solidFill>
              </a:rPr>
              <a:t>Termodron</a:t>
            </a:r>
            <a:r>
              <a:rPr lang="sl-SI" dirty="0">
                <a:solidFill>
                  <a:srgbClr val="00B050"/>
                </a:solidFill>
              </a:rPr>
              <a:t> </a:t>
            </a:r>
            <a:r>
              <a:rPr lang="sl-SI" dirty="0" err="1">
                <a:solidFill>
                  <a:srgbClr val="00B050"/>
                </a:solidFill>
              </a:rPr>
              <a:t>d.o.o</a:t>
            </a:r>
            <a:r>
              <a:rPr lang="sl-SI" dirty="0">
                <a:solidFill>
                  <a:srgbClr val="00B050"/>
                </a:solidFill>
              </a:rPr>
              <a:t>., </a:t>
            </a:r>
            <a:r>
              <a:rPr lang="sl-SI" dirty="0" err="1">
                <a:solidFill>
                  <a:srgbClr val="00B050"/>
                </a:solidFill>
              </a:rPr>
              <a:t>Žipo</a:t>
            </a:r>
            <a:r>
              <a:rPr lang="sl-SI" dirty="0">
                <a:solidFill>
                  <a:srgbClr val="00B050"/>
                </a:solidFill>
              </a:rPr>
              <a:t> Lenart </a:t>
            </a:r>
            <a:r>
              <a:rPr lang="sl-SI" dirty="0" err="1">
                <a:solidFill>
                  <a:srgbClr val="00B050"/>
                </a:solidFill>
              </a:rPr>
              <a:t>d.o.o</a:t>
            </a:r>
            <a:r>
              <a:rPr lang="sl-SI" dirty="0">
                <a:solidFill>
                  <a:srgbClr val="00B050"/>
                </a:solidFill>
              </a:rPr>
              <a:t>., Fakulteta za kmetijstvo in </a:t>
            </a:r>
            <a:r>
              <a:rPr lang="sl-SI" dirty="0" err="1">
                <a:solidFill>
                  <a:srgbClr val="00B050"/>
                </a:solidFill>
              </a:rPr>
              <a:t>biosistemske</a:t>
            </a:r>
            <a:r>
              <a:rPr lang="sl-SI" dirty="0">
                <a:solidFill>
                  <a:srgbClr val="00B050"/>
                </a:solidFill>
              </a:rPr>
              <a:t> vede UM,  Inovacijsko tehnološki grozd Murska Sobota, KGZS – Zavod Celje, Kmetija </a:t>
            </a:r>
            <a:r>
              <a:rPr lang="sl-SI" dirty="0" err="1">
                <a:solidFill>
                  <a:srgbClr val="00B050"/>
                </a:solidFill>
              </a:rPr>
              <a:t>Cigüt</a:t>
            </a:r>
            <a:r>
              <a:rPr lang="sl-SI" dirty="0">
                <a:solidFill>
                  <a:srgbClr val="00B050"/>
                </a:solidFill>
              </a:rPr>
              <a:t>, Kmetija </a:t>
            </a:r>
            <a:r>
              <a:rPr lang="sl-SI" dirty="0" err="1">
                <a:solidFill>
                  <a:srgbClr val="00B050"/>
                </a:solidFill>
              </a:rPr>
              <a:t>Meolic</a:t>
            </a:r>
            <a:r>
              <a:rPr lang="sl-SI" dirty="0">
                <a:solidFill>
                  <a:srgbClr val="00B050"/>
                </a:solidFill>
              </a:rPr>
              <a:t>, Kmetija Pečečnik, Kmetija Potočnik, Kmetija Berce, OPSEN </a:t>
            </a:r>
            <a:r>
              <a:rPr lang="sl-SI" dirty="0" err="1">
                <a:solidFill>
                  <a:srgbClr val="00B050"/>
                </a:solidFill>
              </a:rPr>
              <a:t>d.o.o</a:t>
            </a:r>
            <a:r>
              <a:rPr lang="sl-SI" dirty="0">
                <a:solidFill>
                  <a:srgbClr val="00B050"/>
                </a:solidFill>
              </a:rPr>
              <a:t>. </a:t>
            </a:r>
            <a:endParaRPr lang="sl-SI" dirty="0"/>
          </a:p>
          <a:p>
            <a:r>
              <a:rPr lang="sl-SI" dirty="0"/>
              <a:t>Tip projekta: EIP</a:t>
            </a:r>
          </a:p>
          <a:p>
            <a:pPr algn="l"/>
            <a:r>
              <a:rPr lang="sl-SI" dirty="0"/>
              <a:t>Tematika projekta: </a:t>
            </a:r>
            <a:r>
              <a:rPr lang="sl-SI" sz="3000" b="0" u="none" strike="noStrike" baseline="0" dirty="0" err="1">
                <a:solidFill>
                  <a:srgbClr val="00B050"/>
                </a:solidFill>
              </a:rPr>
              <a:t>Visokostorilnostna</a:t>
            </a:r>
            <a:r>
              <a:rPr lang="sl-SI" sz="3000" b="0" u="none" strike="noStrike" baseline="0" dirty="0">
                <a:solidFill>
                  <a:srgbClr val="00B050"/>
                </a:solidFill>
              </a:rPr>
              <a:t> trajnostna kmetijska </a:t>
            </a:r>
            <a:r>
              <a:rPr lang="pt-BR" sz="3000" b="0" u="none" strike="noStrike" baseline="0" dirty="0">
                <a:solidFill>
                  <a:srgbClr val="00B050"/>
                </a:solidFill>
              </a:rPr>
              <a:t>pridelava, s poudarkom n</a:t>
            </a:r>
            <a:r>
              <a:rPr lang="sl-SI" sz="3000" b="0" u="none" strike="noStrike" baseline="0" dirty="0">
                <a:solidFill>
                  <a:srgbClr val="00B050"/>
                </a:solidFill>
              </a:rPr>
              <a:t>a </a:t>
            </a:r>
            <a:r>
              <a:rPr lang="pt-BR" sz="3000" b="0" u="none" strike="noStrike" baseline="0" dirty="0">
                <a:solidFill>
                  <a:srgbClr val="00B050"/>
                </a:solidFill>
              </a:rPr>
              <a:t>uvajanju pametnega oziroma preciznega</a:t>
            </a:r>
            <a:r>
              <a:rPr lang="sl-SI" sz="3000" b="0" u="none" strike="noStrike" baseline="0" dirty="0">
                <a:solidFill>
                  <a:srgbClr val="00B050"/>
                </a:solidFill>
              </a:rPr>
              <a:t> kmetovanja (npr. uporaba </a:t>
            </a:r>
            <a:r>
              <a:rPr lang="sl-SI" sz="3000" b="0" u="none" strike="noStrike" baseline="0" dirty="0" err="1">
                <a:solidFill>
                  <a:srgbClr val="00B050"/>
                </a:solidFill>
              </a:rPr>
              <a:t>IoT</a:t>
            </a:r>
            <a:r>
              <a:rPr lang="sl-SI" sz="3000" b="0" u="none" strike="noStrike" baseline="0" dirty="0">
                <a:solidFill>
                  <a:srgbClr val="00B050"/>
                </a:solidFill>
              </a:rPr>
              <a:t> rešitev, </a:t>
            </a:r>
            <a:r>
              <a:rPr lang="sl-SI" sz="3000" b="0" u="none" strike="noStrike" baseline="0" dirty="0" err="1">
                <a:solidFill>
                  <a:srgbClr val="00B050"/>
                </a:solidFill>
              </a:rPr>
              <a:t>dronov</a:t>
            </a:r>
            <a:r>
              <a:rPr lang="sl-SI" sz="3000" b="0" u="none" strike="noStrike" baseline="0" dirty="0">
                <a:solidFill>
                  <a:srgbClr val="00B050"/>
                </a:solidFill>
              </a:rPr>
              <a:t>, senzorjev, robotov)</a:t>
            </a:r>
          </a:p>
          <a:p>
            <a:pPr algn="l"/>
            <a:r>
              <a:rPr lang="sl-SI" dirty="0"/>
              <a:t>Obdobje trajanja projekta: </a:t>
            </a:r>
            <a:r>
              <a:rPr lang="sl-SI" dirty="0">
                <a:solidFill>
                  <a:srgbClr val="00B050"/>
                </a:solidFill>
              </a:rPr>
              <a:t>12.5.2023 – 11.5.2025</a:t>
            </a:r>
          </a:p>
          <a:p>
            <a:r>
              <a:rPr lang="sl-SI" dirty="0"/>
              <a:t>Višina odobrenih sredstev: </a:t>
            </a:r>
            <a:r>
              <a:rPr lang="sl-SI" sz="2800" dirty="0">
                <a:solidFill>
                  <a:srgbClr val="00B050"/>
                </a:solidFill>
              </a:rPr>
              <a:t>239.979,93 </a:t>
            </a:r>
            <a:r>
              <a:rPr lang="sl-SI" dirty="0">
                <a:solidFill>
                  <a:srgbClr val="00B050"/>
                </a:solidFill>
              </a:rPr>
              <a:t>€</a:t>
            </a:r>
          </a:p>
          <a:p>
            <a:endParaRPr lang="sl-SI" dirty="0"/>
          </a:p>
        </p:txBody>
      </p:sp>
      <p:pic>
        <p:nvPicPr>
          <p:cNvPr id="11" name="Slika 10" title="logotip Programa razvoja podeželja za odbdobje 2014-2020 in označenim virom sofinanciranja">
            <a:extLst>
              <a:ext uri="{FF2B5EF4-FFF2-40B4-BE49-F238E27FC236}">
                <a16:creationId xmlns:a16="http://schemas.microsoft.com/office/drawing/2014/main" id="{FFD4384F-790A-420C-8BCA-1769490F4C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645" y="6210682"/>
            <a:ext cx="2490493" cy="615142"/>
          </a:xfrm>
          <a:prstGeom prst="rect">
            <a:avLst/>
          </a:prstGeom>
        </p:spPr>
      </p:pic>
      <p:pic>
        <p:nvPicPr>
          <p:cNvPr id="14" name="Slika 13" title="logotip Ministrstva za kmetijstvo, gozdarstvo in prehrano Republike Slovenij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1593" y="6262268"/>
            <a:ext cx="2438400" cy="511969"/>
          </a:xfrm>
          <a:prstGeom prst="rect">
            <a:avLst/>
          </a:prstGeom>
        </p:spPr>
      </p:pic>
      <p:pic>
        <p:nvPicPr>
          <p:cNvPr id="10" name="Picture 2" title="logotip s prikazanim sloganom: Ideje in rešitve povezujej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2640" y="5993476"/>
            <a:ext cx="2543694" cy="86452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title="logotip Evropskega partnerstva za inovacije na področju kmetijske produktivnosti in trajnosti"/>
          <p:cNvPicPr>
            <a:picLocks noChangeAspect="1" noChangeArrowheads="1"/>
          </p:cNvPicPr>
          <p:nvPr/>
        </p:nvPicPr>
        <p:blipFill rotWithShape="1">
          <a:blip r:embed="rId5">
            <a:extLst>
              <a:ext uri="{28A0092B-C50C-407E-A947-70E740481C1C}">
                <a14:useLocalDpi xmlns:a14="http://schemas.microsoft.com/office/drawing/2010/main" val="0"/>
              </a:ext>
            </a:extLst>
          </a:blip>
          <a:srcRect l="88837" t="17248" r="7789" b="70880"/>
          <a:stretch/>
        </p:blipFill>
        <p:spPr bwMode="auto">
          <a:xfrm>
            <a:off x="8286334" y="5908122"/>
            <a:ext cx="863852" cy="949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Slika 3" descr="Slika, ki vsebuje besede grafika, pisava, grafično oblikovanje, besedilo&#10;&#10;Opis je samodejno ustvarjen">
            <a:extLst>
              <a:ext uri="{FF2B5EF4-FFF2-40B4-BE49-F238E27FC236}">
                <a16:creationId xmlns:a16="http://schemas.microsoft.com/office/drawing/2014/main" id="{E84A3CFA-F08D-3BBF-9653-67CF488EFCE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41926" y="5993476"/>
            <a:ext cx="1699806" cy="780274"/>
          </a:xfrm>
          <a:prstGeom prst="rect">
            <a:avLst/>
          </a:prstGeom>
        </p:spPr>
      </p:pic>
      <p:pic>
        <p:nvPicPr>
          <p:cNvPr id="6" name="Slika 5">
            <a:extLst>
              <a:ext uri="{FF2B5EF4-FFF2-40B4-BE49-F238E27FC236}">
                <a16:creationId xmlns:a16="http://schemas.microsoft.com/office/drawing/2014/main" id="{AE66070F-F80F-7639-7F51-C1013B140C0D}"/>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10191308" y="167647"/>
            <a:ext cx="1783747" cy="318345"/>
          </a:xfrm>
          <a:prstGeom prst="rect">
            <a:avLst/>
          </a:prstGeom>
        </p:spPr>
      </p:pic>
      <p:pic>
        <p:nvPicPr>
          <p:cNvPr id="7" name="Slika 6">
            <a:extLst>
              <a:ext uri="{FF2B5EF4-FFF2-40B4-BE49-F238E27FC236}">
                <a16:creationId xmlns:a16="http://schemas.microsoft.com/office/drawing/2014/main" id="{5D7B1A5C-91F0-1334-BA9E-E4E731357E89}"/>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0966009" y="626896"/>
            <a:ext cx="930642" cy="463880"/>
          </a:xfrm>
          <a:prstGeom prst="rect">
            <a:avLst/>
          </a:prstGeom>
        </p:spPr>
      </p:pic>
      <p:pic>
        <p:nvPicPr>
          <p:cNvPr id="8" name="Slika 7" descr="Slika, ki vsebuje besede posnetek zaslona, pisava, besedilo, oblikovanje&#10;&#10;Opis je samodejno ustvarjen">
            <a:extLst>
              <a:ext uri="{FF2B5EF4-FFF2-40B4-BE49-F238E27FC236}">
                <a16:creationId xmlns:a16="http://schemas.microsoft.com/office/drawing/2014/main" id="{A3C666B4-3684-A060-C2D3-89E5C18FC8C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53670" y="1188723"/>
            <a:ext cx="1403601" cy="809770"/>
          </a:xfrm>
          <a:prstGeom prst="rect">
            <a:avLst/>
          </a:prstGeom>
        </p:spPr>
      </p:pic>
      <p:pic>
        <p:nvPicPr>
          <p:cNvPr id="9" name="Slika 8" descr="Slika, ki vsebuje besede diagram, origami, oblikovanje&#10;&#10;Opis je samodejno ustvarjen">
            <a:extLst>
              <a:ext uri="{FF2B5EF4-FFF2-40B4-BE49-F238E27FC236}">
                <a16:creationId xmlns:a16="http://schemas.microsoft.com/office/drawing/2014/main" id="{23BA5F25-CF58-ED75-BF15-49D1A9EC761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43502" y="2037065"/>
            <a:ext cx="1157288" cy="1157288"/>
          </a:xfrm>
          <a:prstGeom prst="rect">
            <a:avLst/>
          </a:prstGeom>
        </p:spPr>
      </p:pic>
      <p:pic>
        <p:nvPicPr>
          <p:cNvPr id="13" name="Slika 12">
            <a:extLst>
              <a:ext uri="{FF2B5EF4-FFF2-40B4-BE49-F238E27FC236}">
                <a16:creationId xmlns:a16="http://schemas.microsoft.com/office/drawing/2014/main" id="{E2FCE472-B47F-2A6A-C8BD-106A693B9136}"/>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10749041" y="3348760"/>
            <a:ext cx="1374255" cy="894650"/>
          </a:xfrm>
          <a:prstGeom prst="rect">
            <a:avLst/>
          </a:prstGeom>
        </p:spPr>
      </p:pic>
      <p:pic>
        <p:nvPicPr>
          <p:cNvPr id="15" name="Slika 14">
            <a:extLst>
              <a:ext uri="{FF2B5EF4-FFF2-40B4-BE49-F238E27FC236}">
                <a16:creationId xmlns:a16="http://schemas.microsoft.com/office/drawing/2014/main" id="{B2513404-D203-8FAC-C93A-A3A5F6A27130}"/>
              </a:ext>
              <a:ext uri="{C183D7F6-B498-43B3-948B-1728B52AA6E4}">
                <adec:decorative xmlns:adec="http://schemas.microsoft.com/office/drawing/2017/decorative" val="1"/>
              </a:ext>
            </a:extLst>
          </p:cNvPr>
          <p:cNvPicPr>
            <a:picLocks noChangeAspect="1"/>
          </p:cNvPicPr>
          <p:nvPr/>
        </p:nvPicPr>
        <p:blipFill>
          <a:blip r:embed="rId12"/>
          <a:stretch>
            <a:fillRect/>
          </a:stretch>
        </p:blipFill>
        <p:spPr>
          <a:xfrm>
            <a:off x="10726534" y="4420208"/>
            <a:ext cx="1374255" cy="401956"/>
          </a:xfrm>
          <a:prstGeom prst="rect">
            <a:avLst/>
          </a:prstGeom>
        </p:spPr>
      </p:pic>
      <p:pic>
        <p:nvPicPr>
          <p:cNvPr id="16" name="Slika 15">
            <a:extLst>
              <a:ext uri="{FF2B5EF4-FFF2-40B4-BE49-F238E27FC236}">
                <a16:creationId xmlns:a16="http://schemas.microsoft.com/office/drawing/2014/main" id="{3BBE2DE7-3237-32A7-CA65-679BAF302280}"/>
              </a:ext>
              <a:ext uri="{C183D7F6-B498-43B3-948B-1728B52AA6E4}">
                <adec:decorative xmlns:adec="http://schemas.microsoft.com/office/drawing/2017/decorative" val="1"/>
              </a:ext>
            </a:extLst>
          </p:cNvPr>
          <p:cNvPicPr>
            <a:picLocks noChangeAspect="1"/>
          </p:cNvPicPr>
          <p:nvPr/>
        </p:nvPicPr>
        <p:blipFill>
          <a:blip r:embed="rId13"/>
          <a:stretch>
            <a:fillRect/>
          </a:stretch>
        </p:blipFill>
        <p:spPr>
          <a:xfrm>
            <a:off x="10838103" y="5101962"/>
            <a:ext cx="1285193" cy="396268"/>
          </a:xfrm>
          <a:prstGeom prst="rect">
            <a:avLst/>
          </a:prstGeom>
        </p:spPr>
      </p:pic>
      <p:pic>
        <p:nvPicPr>
          <p:cNvPr id="17" name="Slika 16" descr="Slika, ki vsebuje besede grafika, pisava, posnetek zaslona, logotip&#10;&#10;Opis je samodejno ustvarjen">
            <a:extLst>
              <a:ext uri="{FF2B5EF4-FFF2-40B4-BE49-F238E27FC236}">
                <a16:creationId xmlns:a16="http://schemas.microsoft.com/office/drawing/2014/main" id="{DC1F2CB2-FD55-6DE5-C4CA-14E6812F049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703731" y="5646001"/>
            <a:ext cx="1335653" cy="488367"/>
          </a:xfrm>
          <a:prstGeom prst="rect">
            <a:avLst/>
          </a:prstGeom>
        </p:spPr>
      </p:pic>
    </p:spTree>
    <p:extLst>
      <p:ext uri="{BB962C8B-B14F-4D97-AF65-F5344CB8AC3E}">
        <p14:creationId xmlns:p14="http://schemas.microsoft.com/office/powerpoint/2010/main" val="2626529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3212723" y="96067"/>
            <a:ext cx="7929009" cy="1028878"/>
          </a:xfrm>
        </p:spPr>
        <p:txBody>
          <a:bodyPr>
            <a:normAutofit/>
          </a:bodyPr>
          <a:lstStyle/>
          <a:p>
            <a:r>
              <a:rPr lang="sl-SI" sz="5300" b="1" dirty="0"/>
              <a:t>PRAKTIČNI PROBLEM</a:t>
            </a:r>
            <a:endParaRPr lang="sl-SI" sz="4000" b="1" dirty="0"/>
          </a:p>
        </p:txBody>
      </p:sp>
      <p:sp>
        <p:nvSpPr>
          <p:cNvPr id="3" name="Podnaslov 2"/>
          <p:cNvSpPr>
            <a:spLocks noGrp="1"/>
          </p:cNvSpPr>
          <p:nvPr>
            <p:ph idx="1"/>
          </p:nvPr>
        </p:nvSpPr>
        <p:spPr>
          <a:xfrm>
            <a:off x="3251594" y="1095711"/>
            <a:ext cx="8808748" cy="4939665"/>
          </a:xfrm>
        </p:spPr>
        <p:txBody>
          <a:bodyPr>
            <a:normAutofit/>
          </a:bodyPr>
          <a:lstStyle/>
          <a:p>
            <a:pPr marL="0" indent="0">
              <a:buNone/>
            </a:pPr>
            <a:r>
              <a:rPr lang="sl-SI" sz="2000" b="1" dirty="0">
                <a:solidFill>
                  <a:srgbClr val="00B050"/>
                </a:solidFill>
              </a:rPr>
              <a:t>Uporaba sredstev v </a:t>
            </a:r>
            <a:r>
              <a:rPr lang="sl-SI" sz="2000" b="1" dirty="0" err="1">
                <a:solidFill>
                  <a:srgbClr val="00B050"/>
                </a:solidFill>
              </a:rPr>
              <a:t>visokoproduktivnem</a:t>
            </a:r>
            <a:r>
              <a:rPr lang="sl-SI" sz="2000" b="1" dirty="0">
                <a:solidFill>
                  <a:srgbClr val="00B050"/>
                </a:solidFill>
              </a:rPr>
              <a:t> kmetijstvu: </a:t>
            </a:r>
            <a:r>
              <a:rPr lang="sl-SI" sz="2000" dirty="0"/>
              <a:t>Kljub gnojilnemu načrtu in navodilom za uporabo pri konvencionalnem gnojenju in škropljenju pogosto prihaja do prekomerne porabe, kar obremenjuje okolje.</a:t>
            </a:r>
          </a:p>
          <a:p>
            <a:pPr marL="0" indent="0">
              <a:buNone/>
            </a:pPr>
            <a:r>
              <a:rPr lang="sl-SI" sz="2000" b="1" dirty="0" err="1">
                <a:solidFill>
                  <a:srgbClr val="00B050"/>
                </a:solidFill>
              </a:rPr>
              <a:t>Agrotehnološke</a:t>
            </a:r>
            <a:r>
              <a:rPr lang="sl-SI" sz="2000" b="1" dirty="0">
                <a:solidFill>
                  <a:srgbClr val="00B050"/>
                </a:solidFill>
              </a:rPr>
              <a:t> odločitve in vloga </a:t>
            </a:r>
            <a:r>
              <a:rPr lang="sl-SI" sz="2000" b="1" dirty="0" err="1">
                <a:solidFill>
                  <a:srgbClr val="00B050"/>
                </a:solidFill>
              </a:rPr>
              <a:t>IoT</a:t>
            </a:r>
            <a:r>
              <a:rPr lang="sl-SI" sz="2000" b="1" dirty="0">
                <a:solidFill>
                  <a:srgbClr val="00B050"/>
                </a:solidFill>
              </a:rPr>
              <a:t> rešitev: </a:t>
            </a:r>
            <a:r>
              <a:rPr lang="sl-SI" sz="2000" dirty="0"/>
              <a:t>Kmetje se pri odločitvah še vedno zanašajo na izkušnje, a </a:t>
            </a:r>
            <a:r>
              <a:rPr lang="sl-SI" sz="2000" dirty="0" err="1"/>
              <a:t>IoT</a:t>
            </a:r>
            <a:r>
              <a:rPr lang="sl-SI" sz="2000" dirty="0"/>
              <a:t> rešitve olajšajo odločanje in optimizirajo rabo virov.</a:t>
            </a:r>
          </a:p>
          <a:p>
            <a:pPr marL="0" indent="0">
              <a:buNone/>
            </a:pPr>
            <a:r>
              <a:rPr lang="sl-SI" sz="2000" b="1" dirty="0">
                <a:solidFill>
                  <a:srgbClr val="00B050"/>
                </a:solidFill>
              </a:rPr>
              <a:t>Izboljšanje produktivnosti in informacijski sistemi: </a:t>
            </a:r>
            <a:r>
              <a:rPr lang="sl-SI" sz="2000" dirty="0"/>
              <a:t>Skozi množico podatkov se kmetje težko prebijejo do potrebnih informacij za svoje odločitve. Velike kmetije že uporabljajo informacijske sisteme za organizacijo opravil, logistiko in ekonomiko.</a:t>
            </a:r>
          </a:p>
          <a:p>
            <a:pPr marL="0" indent="0">
              <a:buNone/>
            </a:pPr>
            <a:r>
              <a:rPr lang="sl-SI" sz="2000" b="1" dirty="0">
                <a:solidFill>
                  <a:srgbClr val="00B050"/>
                </a:solidFill>
              </a:rPr>
              <a:t>Počasno uvajanje preciznega kmetijstva v Sloveniji: </a:t>
            </a:r>
            <a:r>
              <a:rPr lang="sl-SI" sz="2000" dirty="0"/>
              <a:t>Tehnologije dostopne na trgu šele krajši čas, investicije izvedene le na velikih kmetijah, pomanjkanje podatkov, izkušenj s terena in usposobljenih strokovnjakov.</a:t>
            </a:r>
          </a:p>
          <a:p>
            <a:pPr marL="0" indent="0">
              <a:buNone/>
            </a:pPr>
            <a:r>
              <a:rPr lang="sl-SI" sz="2000" b="1" dirty="0">
                <a:solidFill>
                  <a:srgbClr val="00B050"/>
                </a:solidFill>
              </a:rPr>
              <a:t>Investicije in znanje: </a:t>
            </a:r>
            <a:r>
              <a:rPr lang="sl-SI" sz="2000" dirty="0"/>
              <a:t>Nadpovprečno velike kmetije s mladimi in izobraženimi nosilci že vlagajo v precizno kmetijstvo, medtem ko manjše kmetije zaradi pomanjkanja sredstev in znanja zaostajajo.</a:t>
            </a:r>
          </a:p>
        </p:txBody>
      </p:sp>
      <p:pic>
        <p:nvPicPr>
          <p:cNvPr id="11" name="Slika 10" title="logotip Programa razvoja podeželja za odbdobje 2014-2020 in označenim virom sofinanciranja">
            <a:extLst>
              <a:ext uri="{FF2B5EF4-FFF2-40B4-BE49-F238E27FC236}">
                <a16:creationId xmlns:a16="http://schemas.microsoft.com/office/drawing/2014/main" id="{FFD4384F-790A-420C-8BCA-1769490F4C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645" y="6210682"/>
            <a:ext cx="2490493" cy="615142"/>
          </a:xfrm>
          <a:prstGeom prst="rect">
            <a:avLst/>
          </a:prstGeom>
        </p:spPr>
      </p:pic>
      <p:pic>
        <p:nvPicPr>
          <p:cNvPr id="14" name="Slika 13" title="logotip Ministrstva za kmetijstvo, gozdarstvo in prehrano Republike Slovenij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1593" y="6262268"/>
            <a:ext cx="2438400" cy="511969"/>
          </a:xfrm>
          <a:prstGeom prst="rect">
            <a:avLst/>
          </a:prstGeom>
        </p:spPr>
      </p:pic>
      <p:pic>
        <p:nvPicPr>
          <p:cNvPr id="10" name="Picture 2" title="logotip s prikazanim sloganom: Ideje in rešitve povezujej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2640" y="5993476"/>
            <a:ext cx="2543694" cy="86452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title="logotip Evropskega partnerstva za inovacije na področju kmetijske produktivnosti in trajnosti"/>
          <p:cNvPicPr>
            <a:picLocks noChangeAspect="1" noChangeArrowheads="1"/>
          </p:cNvPicPr>
          <p:nvPr/>
        </p:nvPicPr>
        <p:blipFill rotWithShape="1">
          <a:blip r:embed="rId5">
            <a:extLst>
              <a:ext uri="{28A0092B-C50C-407E-A947-70E740481C1C}">
                <a14:useLocalDpi xmlns:a14="http://schemas.microsoft.com/office/drawing/2010/main" val="0"/>
              </a:ext>
            </a:extLst>
          </a:blip>
          <a:srcRect l="88837" t="17248" r="7789" b="70880"/>
          <a:stretch/>
        </p:blipFill>
        <p:spPr bwMode="auto">
          <a:xfrm>
            <a:off x="8286334" y="5908122"/>
            <a:ext cx="863852" cy="949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Slika 3" descr="Slika, ki vsebuje besede grafika, pisava, grafično oblikovanje, besedilo&#10;&#10;Opis je samodejno ustvarjen">
            <a:extLst>
              <a:ext uri="{FF2B5EF4-FFF2-40B4-BE49-F238E27FC236}">
                <a16:creationId xmlns:a16="http://schemas.microsoft.com/office/drawing/2014/main" id="{8CA2BFCE-F901-C8F4-3B8F-499B4E9555A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41926" y="5993476"/>
            <a:ext cx="1699806" cy="780274"/>
          </a:xfrm>
          <a:prstGeom prst="rect">
            <a:avLst/>
          </a:prstGeom>
        </p:spPr>
      </p:pic>
      <p:pic>
        <p:nvPicPr>
          <p:cNvPr id="7" name="Slika 6" descr="Slika, ki vsebuje besede krog, umetnost, posnetek zaslona, oblikovanje&#10;&#10;Opis je samodejno ustvarjen">
            <a:extLst>
              <a:ext uri="{FF2B5EF4-FFF2-40B4-BE49-F238E27FC236}">
                <a16:creationId xmlns:a16="http://schemas.microsoft.com/office/drawing/2014/main" id="{D72B80B4-7ED1-02A8-E8B8-19C67F1AA59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5654" y="1305997"/>
            <a:ext cx="2712722" cy="4055697"/>
          </a:xfrm>
          <a:prstGeom prst="rect">
            <a:avLst/>
          </a:prstGeom>
        </p:spPr>
      </p:pic>
    </p:spTree>
    <p:extLst>
      <p:ext uri="{BB962C8B-B14F-4D97-AF65-F5344CB8AC3E}">
        <p14:creationId xmlns:p14="http://schemas.microsoft.com/office/powerpoint/2010/main" val="2305574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2E2367B-7661-9C67-7652-0CA8B281913D}"/>
              </a:ext>
            </a:extLst>
          </p:cNvPr>
          <p:cNvSpPr>
            <a:spLocks noGrp="1"/>
          </p:cNvSpPr>
          <p:nvPr>
            <p:ph type="title"/>
          </p:nvPr>
        </p:nvSpPr>
        <p:spPr>
          <a:xfrm>
            <a:off x="626132" y="-40358"/>
            <a:ext cx="10515600" cy="1325563"/>
          </a:xfrm>
        </p:spPr>
        <p:txBody>
          <a:bodyPr/>
          <a:lstStyle/>
          <a:p>
            <a:r>
              <a:rPr lang="sl-SI" sz="4400" b="1" dirty="0"/>
              <a:t>NAMEN PROJEKTA</a:t>
            </a:r>
            <a:endParaRPr lang="sl-SI" b="1" dirty="0"/>
          </a:p>
        </p:txBody>
      </p:sp>
      <p:sp>
        <p:nvSpPr>
          <p:cNvPr id="3" name="Označba mesta vsebine 2">
            <a:extLst>
              <a:ext uri="{FF2B5EF4-FFF2-40B4-BE49-F238E27FC236}">
                <a16:creationId xmlns:a16="http://schemas.microsoft.com/office/drawing/2014/main" id="{06239A1B-AF67-CB10-B1E5-4D4C0AE205D9}"/>
              </a:ext>
            </a:extLst>
          </p:cNvPr>
          <p:cNvSpPr>
            <a:spLocks noGrp="1"/>
          </p:cNvSpPr>
          <p:nvPr>
            <p:ph sz="half" idx="1"/>
          </p:nvPr>
        </p:nvSpPr>
        <p:spPr>
          <a:xfrm>
            <a:off x="733100" y="1112393"/>
            <a:ext cx="6281387" cy="4351338"/>
          </a:xfrm>
        </p:spPr>
        <p:txBody>
          <a:bodyPr>
            <a:noAutofit/>
          </a:bodyPr>
          <a:lstStyle/>
          <a:p>
            <a:pPr marL="0" indent="0">
              <a:buNone/>
            </a:pPr>
            <a:r>
              <a:rPr lang="sl-SI" sz="2400" dirty="0">
                <a:latin typeface="+mn-lt"/>
              </a:rPr>
              <a:t>Z namenom dokazati, da </a:t>
            </a:r>
            <a:r>
              <a:rPr lang="sl-SI" sz="2400" b="1" dirty="0">
                <a:solidFill>
                  <a:srgbClr val="00B050"/>
                </a:solidFill>
                <a:latin typeface="+mn-lt"/>
              </a:rPr>
              <a:t>uporaba metod preciznega kmetijstva vodi k izboljšani ekonomski učinkovitosti, poveča storilnost na kmetijah in prispeva k zmanjšanju negativnega vpliva na okolje</a:t>
            </a:r>
            <a:r>
              <a:rPr lang="sl-SI" sz="2400" dirty="0">
                <a:solidFill>
                  <a:srgbClr val="00B050"/>
                </a:solidFill>
                <a:latin typeface="+mn-lt"/>
              </a:rPr>
              <a:t>, </a:t>
            </a:r>
            <a:r>
              <a:rPr lang="sl-SI" sz="2400" dirty="0">
                <a:latin typeface="+mn-lt"/>
              </a:rPr>
              <a:t>bomo ovrednotil vpliv preciznega kmetijstva in digitalni rešitev na trajnost kmetij: </a:t>
            </a:r>
          </a:p>
          <a:p>
            <a:r>
              <a:rPr lang="sl-SI" sz="2400" b="1" dirty="0" err="1">
                <a:solidFill>
                  <a:schemeClr val="tx1"/>
                </a:solidFill>
                <a:latin typeface="+mn-lt"/>
              </a:rPr>
              <a:t>okoljsko</a:t>
            </a:r>
            <a:r>
              <a:rPr lang="sl-SI" sz="2400" dirty="0">
                <a:solidFill>
                  <a:schemeClr val="tx1"/>
                </a:solidFill>
                <a:latin typeface="+mn-lt"/>
              </a:rPr>
              <a:t> (zmanjšanje uporabe gnojil, energentov; znižanje emisij toplogrednih plinov) in </a:t>
            </a:r>
          </a:p>
          <a:p>
            <a:r>
              <a:rPr lang="sl-SI" sz="2400" b="1" dirty="0">
                <a:solidFill>
                  <a:schemeClr val="tx1"/>
                </a:solidFill>
                <a:latin typeface="+mn-lt"/>
              </a:rPr>
              <a:t>ekonomsko</a:t>
            </a:r>
            <a:r>
              <a:rPr lang="sl-SI" sz="2400" dirty="0">
                <a:solidFill>
                  <a:schemeClr val="tx1"/>
                </a:solidFill>
                <a:latin typeface="+mn-lt"/>
              </a:rPr>
              <a:t> (manj porabljenega </a:t>
            </a:r>
            <a:r>
              <a:rPr lang="sl-SI" sz="2400" dirty="0" err="1">
                <a:solidFill>
                  <a:schemeClr val="tx1"/>
                </a:solidFill>
                <a:latin typeface="+mn-lt"/>
              </a:rPr>
              <a:t>repromateriala</a:t>
            </a:r>
            <a:r>
              <a:rPr lang="sl-SI" sz="2400" dirty="0">
                <a:solidFill>
                  <a:schemeClr val="tx1"/>
                </a:solidFill>
                <a:latin typeface="+mn-lt"/>
              </a:rPr>
              <a:t> in pogonskih goriv, večja delovna učinkovitost, smotrnost investicij v opremo)</a:t>
            </a:r>
          </a:p>
          <a:p>
            <a:endParaRPr lang="sl-SI" sz="2400" dirty="0"/>
          </a:p>
        </p:txBody>
      </p:sp>
      <p:sp>
        <p:nvSpPr>
          <p:cNvPr id="4" name="Označba mesta vsebine 3">
            <a:extLst>
              <a:ext uri="{FF2B5EF4-FFF2-40B4-BE49-F238E27FC236}">
                <a16:creationId xmlns:a16="http://schemas.microsoft.com/office/drawing/2014/main" id="{41F5CD7A-C2E0-01A7-23DC-B7FBE4466E28}"/>
              </a:ext>
            </a:extLst>
          </p:cNvPr>
          <p:cNvSpPr>
            <a:spLocks noGrp="1"/>
          </p:cNvSpPr>
          <p:nvPr>
            <p:ph sz="half" idx="2"/>
          </p:nvPr>
        </p:nvSpPr>
        <p:spPr>
          <a:xfrm>
            <a:off x="7508756" y="1586412"/>
            <a:ext cx="4683244" cy="4796649"/>
          </a:xfrm>
        </p:spPr>
        <p:txBody>
          <a:bodyPr>
            <a:normAutofit/>
          </a:bodyPr>
          <a:lstStyle/>
          <a:p>
            <a:pPr marL="0" indent="0">
              <a:buNone/>
            </a:pPr>
            <a:r>
              <a:rPr lang="sl-SI" sz="4000" b="1" dirty="0"/>
              <a:t>CILJI</a:t>
            </a:r>
            <a:endParaRPr lang="sl-SI" sz="4000" b="1" dirty="0">
              <a:solidFill>
                <a:schemeClr val="tx1"/>
              </a:solidFill>
              <a:latin typeface="+mn-lt"/>
            </a:endParaRPr>
          </a:p>
          <a:p>
            <a:pPr marL="457200" indent="-457200">
              <a:buFont typeface="Arial" panose="020B0604020202020204" pitchFamily="34" charset="0"/>
              <a:buChar char="•"/>
            </a:pPr>
            <a:r>
              <a:rPr lang="sl-SI" sz="2400" dirty="0">
                <a:solidFill>
                  <a:srgbClr val="00B050"/>
                </a:solidFill>
              </a:rPr>
              <a:t>uvajanje tehnologij preciznega kmetijstva, nadgradnja obstoječih metod</a:t>
            </a:r>
          </a:p>
          <a:p>
            <a:pPr marL="457200" indent="-457200">
              <a:buFont typeface="Arial" panose="020B0604020202020204" pitchFamily="34" charset="0"/>
              <a:buChar char="•"/>
            </a:pPr>
            <a:r>
              <a:rPr lang="sl-SI" sz="2400" dirty="0">
                <a:solidFill>
                  <a:srgbClr val="00B050"/>
                </a:solidFill>
              </a:rPr>
              <a:t>zbiranje in analiza realnih podatkov z namenom oceniti vpliv teh metod na ekonomsko in </a:t>
            </a:r>
            <a:r>
              <a:rPr lang="sl-SI" sz="2400" dirty="0" err="1">
                <a:solidFill>
                  <a:srgbClr val="00B050"/>
                </a:solidFill>
              </a:rPr>
              <a:t>okoljsko</a:t>
            </a:r>
            <a:r>
              <a:rPr lang="sl-SI" sz="2400" dirty="0">
                <a:solidFill>
                  <a:srgbClr val="00B050"/>
                </a:solidFill>
              </a:rPr>
              <a:t> trajnost kmetij</a:t>
            </a:r>
          </a:p>
          <a:p>
            <a:pPr marL="457200" indent="-457200">
              <a:buFont typeface="Arial" panose="020B0604020202020204" pitchFamily="34" charset="0"/>
              <a:buChar char="•"/>
            </a:pPr>
            <a:r>
              <a:rPr lang="sl-SI" sz="2400" dirty="0">
                <a:solidFill>
                  <a:srgbClr val="00B050"/>
                </a:solidFill>
              </a:rPr>
              <a:t>povečati usposobljenost kmetov in strokovnjakov</a:t>
            </a:r>
          </a:p>
          <a:p>
            <a:endParaRPr lang="sl-SI" sz="2000" dirty="0"/>
          </a:p>
        </p:txBody>
      </p:sp>
      <p:pic>
        <p:nvPicPr>
          <p:cNvPr id="5" name="Slika 4" title="logotip Programa razvoja podeželja za odbdobje 2014-2020 in označenim virom sofinanciranja">
            <a:extLst>
              <a:ext uri="{FF2B5EF4-FFF2-40B4-BE49-F238E27FC236}">
                <a16:creationId xmlns:a16="http://schemas.microsoft.com/office/drawing/2014/main" id="{E6EA767C-4EB9-108D-8A03-412B1060E0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645" y="6210682"/>
            <a:ext cx="2490493" cy="615142"/>
          </a:xfrm>
          <a:prstGeom prst="rect">
            <a:avLst/>
          </a:prstGeom>
        </p:spPr>
      </p:pic>
      <p:pic>
        <p:nvPicPr>
          <p:cNvPr id="6" name="Slika 5" title="logotip Ministrstva za kmetijstvo, gozdarstvo in prehrano Republike Slovenije">
            <a:extLst>
              <a:ext uri="{FF2B5EF4-FFF2-40B4-BE49-F238E27FC236}">
                <a16:creationId xmlns:a16="http://schemas.microsoft.com/office/drawing/2014/main" id="{2A34FC99-54A0-6CDF-E07C-7EB64BA56B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1593" y="6262268"/>
            <a:ext cx="2438400" cy="511969"/>
          </a:xfrm>
          <a:prstGeom prst="rect">
            <a:avLst/>
          </a:prstGeom>
        </p:spPr>
      </p:pic>
      <p:pic>
        <p:nvPicPr>
          <p:cNvPr id="7" name="Picture 2" title="logotip s prikazanim sloganom: Ideje in rešitve povezujejo!">
            <a:extLst>
              <a:ext uri="{FF2B5EF4-FFF2-40B4-BE49-F238E27FC236}">
                <a16:creationId xmlns:a16="http://schemas.microsoft.com/office/drawing/2014/main" id="{3FC557FE-0EA7-F2AF-9C15-35E8D770FAC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2640" y="5993476"/>
            <a:ext cx="2543694" cy="8645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title="logotip Evropskega partnerstva za inovacije na področju kmetijske produktivnosti in trajnosti">
            <a:extLst>
              <a:ext uri="{FF2B5EF4-FFF2-40B4-BE49-F238E27FC236}">
                <a16:creationId xmlns:a16="http://schemas.microsoft.com/office/drawing/2014/main" id="{834A6485-3E27-AE3F-DC8A-9059BEB7D13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8837" t="17248" r="7789" b="70880"/>
          <a:stretch/>
        </p:blipFill>
        <p:spPr bwMode="auto">
          <a:xfrm>
            <a:off x="8286334" y="5908122"/>
            <a:ext cx="863852" cy="949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Slika 8" descr="Slika, ki vsebuje besede grafika, pisava, grafično oblikovanje, besedilo&#10;&#10;Opis je samodejno ustvarjen">
            <a:extLst>
              <a:ext uri="{FF2B5EF4-FFF2-40B4-BE49-F238E27FC236}">
                <a16:creationId xmlns:a16="http://schemas.microsoft.com/office/drawing/2014/main" id="{C3D29002-B667-7BB1-B308-7052D109B94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41926" y="5993476"/>
            <a:ext cx="1699806" cy="780274"/>
          </a:xfrm>
          <a:prstGeom prst="rect">
            <a:avLst/>
          </a:prstGeom>
        </p:spPr>
      </p:pic>
      <p:pic>
        <p:nvPicPr>
          <p:cNvPr id="12" name="Slika 11" descr="Slika, ki vsebuje besede umetnost, risanka, ustvarjalnost&#10;&#10;Opis je samodejno ustvarjen">
            <a:extLst>
              <a:ext uri="{FF2B5EF4-FFF2-40B4-BE49-F238E27FC236}">
                <a16:creationId xmlns:a16="http://schemas.microsoft.com/office/drawing/2014/main" id="{D431F699-7670-FCF7-E6A3-A07426CE60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57885" y="336504"/>
            <a:ext cx="3402885" cy="1515810"/>
          </a:xfrm>
          <a:prstGeom prst="rect">
            <a:avLst/>
          </a:prstGeom>
        </p:spPr>
      </p:pic>
    </p:spTree>
    <p:extLst>
      <p:ext uri="{BB962C8B-B14F-4D97-AF65-F5344CB8AC3E}">
        <p14:creationId xmlns:p14="http://schemas.microsoft.com/office/powerpoint/2010/main" val="289048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838200" y="98754"/>
            <a:ext cx="10515600" cy="933558"/>
          </a:xfrm>
        </p:spPr>
        <p:txBody>
          <a:bodyPr>
            <a:normAutofit/>
          </a:bodyPr>
          <a:lstStyle/>
          <a:p>
            <a:pPr algn="ctr"/>
            <a:r>
              <a:rPr lang="sl-SI" sz="5300" b="1" dirty="0"/>
              <a:t>PRIČAKOVANI REZULTATI</a:t>
            </a:r>
            <a:endParaRPr lang="sl-SI" sz="4000" b="1" dirty="0"/>
          </a:p>
        </p:txBody>
      </p:sp>
      <p:sp>
        <p:nvSpPr>
          <p:cNvPr id="15" name="Označba mesta besedila 14">
            <a:extLst>
              <a:ext uri="{FF2B5EF4-FFF2-40B4-BE49-F238E27FC236}">
                <a16:creationId xmlns:a16="http://schemas.microsoft.com/office/drawing/2014/main" id="{1AC8E085-83DA-36EF-C1BA-891F1323D9F1}"/>
              </a:ext>
            </a:extLst>
          </p:cNvPr>
          <p:cNvSpPr>
            <a:spLocks noGrp="1"/>
          </p:cNvSpPr>
          <p:nvPr>
            <p:ph type="body" idx="1"/>
          </p:nvPr>
        </p:nvSpPr>
        <p:spPr>
          <a:xfrm>
            <a:off x="8708230" y="1914360"/>
            <a:ext cx="3077463" cy="823912"/>
          </a:xfrm>
        </p:spPr>
        <p:txBody>
          <a:bodyPr>
            <a:normAutofit fontScale="92500" lnSpcReduction="10000"/>
          </a:bodyPr>
          <a:lstStyle/>
          <a:p>
            <a:r>
              <a:rPr lang="sl-SI" sz="3200" dirty="0">
                <a:solidFill>
                  <a:srgbClr val="00B050"/>
                </a:solidFill>
              </a:rPr>
              <a:t>Primerjalna ocena med kmetijami </a:t>
            </a:r>
          </a:p>
        </p:txBody>
      </p:sp>
      <p:sp>
        <p:nvSpPr>
          <p:cNvPr id="16" name="Označba mesta vsebine 15">
            <a:extLst>
              <a:ext uri="{FF2B5EF4-FFF2-40B4-BE49-F238E27FC236}">
                <a16:creationId xmlns:a16="http://schemas.microsoft.com/office/drawing/2014/main" id="{32636888-D8D9-9113-1D3D-FB5B6EFEE899}"/>
              </a:ext>
            </a:extLst>
          </p:cNvPr>
          <p:cNvSpPr>
            <a:spLocks noGrp="1"/>
          </p:cNvSpPr>
          <p:nvPr>
            <p:ph sz="half" idx="2"/>
          </p:nvPr>
        </p:nvSpPr>
        <p:spPr>
          <a:xfrm>
            <a:off x="8708230" y="2852928"/>
            <a:ext cx="3384476" cy="2920850"/>
          </a:xfrm>
        </p:spPr>
        <p:txBody>
          <a:bodyPr>
            <a:normAutofit fontScale="77500" lnSpcReduction="20000"/>
          </a:bodyPr>
          <a:lstStyle/>
          <a:p>
            <a:pPr marL="0" indent="0">
              <a:buNone/>
            </a:pPr>
            <a:r>
              <a:rPr lang="sl-SI" dirty="0"/>
              <a:t>bo pomagala pri </a:t>
            </a:r>
            <a:r>
              <a:rPr lang="sl-SI" b="1" dirty="0">
                <a:solidFill>
                  <a:srgbClr val="00B050"/>
                </a:solidFill>
              </a:rPr>
              <a:t>izboljšanem procesu svetovanja kmetijam</a:t>
            </a:r>
            <a:r>
              <a:rPr lang="sl-SI" dirty="0"/>
              <a:t>, v kakšno opremo in digitalne rešitve je smotrno investirati glede na:</a:t>
            </a:r>
          </a:p>
          <a:p>
            <a:r>
              <a:rPr lang="sl-SI" dirty="0"/>
              <a:t>velikost kmetije, </a:t>
            </a:r>
          </a:p>
          <a:p>
            <a:r>
              <a:rPr lang="sl-SI" dirty="0"/>
              <a:t>način proizvodnje </a:t>
            </a:r>
          </a:p>
          <a:p>
            <a:r>
              <a:rPr lang="sl-SI" dirty="0"/>
              <a:t>pogoje kmetovanja </a:t>
            </a:r>
          </a:p>
          <a:p>
            <a:endParaRPr lang="sl-SI" sz="1000" dirty="0"/>
          </a:p>
        </p:txBody>
      </p:sp>
      <p:sp>
        <p:nvSpPr>
          <p:cNvPr id="17" name="Označba mesta besedila 16">
            <a:extLst>
              <a:ext uri="{FF2B5EF4-FFF2-40B4-BE49-F238E27FC236}">
                <a16:creationId xmlns:a16="http://schemas.microsoft.com/office/drawing/2014/main" id="{F2667E9E-87BB-B4D9-8372-AF402D48487F}"/>
              </a:ext>
            </a:extLst>
          </p:cNvPr>
          <p:cNvSpPr>
            <a:spLocks noGrp="1"/>
          </p:cNvSpPr>
          <p:nvPr>
            <p:ph type="body" sz="quarter" idx="3"/>
          </p:nvPr>
        </p:nvSpPr>
        <p:spPr>
          <a:xfrm>
            <a:off x="506805" y="1296698"/>
            <a:ext cx="5183188" cy="823912"/>
          </a:xfrm>
        </p:spPr>
        <p:txBody>
          <a:bodyPr>
            <a:normAutofit fontScale="925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l-SI" sz="3200" b="1" dirty="0">
                <a:solidFill>
                  <a:srgbClr val="00B050"/>
                </a:solidFill>
              </a:rPr>
              <a:t>Praktični preizkusi na kmetijah</a:t>
            </a:r>
          </a:p>
        </p:txBody>
      </p:sp>
      <p:sp>
        <p:nvSpPr>
          <p:cNvPr id="18" name="Označba mesta vsebine 17">
            <a:extLst>
              <a:ext uri="{FF2B5EF4-FFF2-40B4-BE49-F238E27FC236}">
                <a16:creationId xmlns:a16="http://schemas.microsoft.com/office/drawing/2014/main" id="{D0055252-DA32-C6D6-67CE-8E5C769BB422}"/>
              </a:ext>
            </a:extLst>
          </p:cNvPr>
          <p:cNvSpPr>
            <a:spLocks noGrp="1"/>
          </p:cNvSpPr>
          <p:nvPr>
            <p:ph sz="quarter" idx="4"/>
          </p:nvPr>
        </p:nvSpPr>
        <p:spPr>
          <a:xfrm>
            <a:off x="685763" y="2308888"/>
            <a:ext cx="4649754" cy="3684588"/>
          </a:xfrm>
        </p:spPr>
        <p:txBody>
          <a:bodyPr>
            <a:normAutofit fontScale="77500" lnSpcReduction="20000"/>
          </a:bodyPr>
          <a:lstStyle/>
          <a:p>
            <a:pPr marL="0" marR="0" lvl="0" indent="0" defTabSz="914400" rtl="0" eaLnBrk="1" fontAlgn="auto" latinLnBrk="0" hangingPunct="1">
              <a:lnSpc>
                <a:spcPct val="100000"/>
              </a:lnSpc>
              <a:spcBef>
                <a:spcPts val="0"/>
              </a:spcBef>
              <a:spcAft>
                <a:spcPts val="0"/>
              </a:spcAft>
              <a:buClrTx/>
              <a:buSzTx/>
              <a:buFontTx/>
              <a:buNone/>
              <a:tabLst/>
              <a:defRPr/>
            </a:pPr>
            <a:r>
              <a:rPr lang="sl-SI" sz="2800" dirty="0">
                <a:solidFill>
                  <a:srgbClr val="00B050"/>
                </a:solidFill>
              </a:rPr>
              <a:t>Vključili bomo kmetije, ki se razlikujejo po velikosti, tehnološki opremljenosti, pogojih za kmetijstvo, tipu pridelave ter načinu obdelave tal </a:t>
            </a:r>
            <a:endParaRPr lang="sl-SI" sz="2800" dirty="0">
              <a:solidFill>
                <a:schemeClr val="tx1"/>
              </a:solidFill>
            </a:endParaRPr>
          </a:p>
          <a:p>
            <a:pPr marL="342900" indent="-342900">
              <a:buFont typeface="Arial" panose="020B0604020202020204" pitchFamily="34" charset="0"/>
              <a:buChar char="•"/>
            </a:pPr>
            <a:r>
              <a:rPr lang="sl-SI" sz="2800" dirty="0"/>
              <a:t>satelitski posnetki, posnetki z </a:t>
            </a:r>
            <a:r>
              <a:rPr lang="sl-SI" sz="2800" dirty="0" err="1"/>
              <a:t>droni</a:t>
            </a:r>
            <a:r>
              <a:rPr lang="sl-SI" sz="2800" dirty="0"/>
              <a:t> z </a:t>
            </a:r>
            <a:r>
              <a:rPr lang="sl-SI" sz="2800" dirty="0" err="1"/>
              <a:t>multispektralno</a:t>
            </a:r>
            <a:r>
              <a:rPr lang="sl-SI" sz="2800" dirty="0"/>
              <a:t> kamero</a:t>
            </a:r>
          </a:p>
          <a:p>
            <a:pPr marL="342900" indent="-342900">
              <a:buFont typeface="Arial" panose="020B0604020202020204" pitchFamily="34" charset="0"/>
              <a:buChar char="•"/>
            </a:pPr>
            <a:r>
              <a:rPr lang="sl-SI" sz="2800" dirty="0"/>
              <a:t>izvedba preciznega gnojenja in škropljenja, mehanizacija</a:t>
            </a:r>
          </a:p>
          <a:p>
            <a:pPr marL="342900" indent="-342900">
              <a:buFont typeface="Arial" panose="020B0604020202020204" pitchFamily="34" charset="0"/>
              <a:buChar char="•"/>
            </a:pPr>
            <a:r>
              <a:rPr lang="sl-SI" sz="2800" dirty="0"/>
              <a:t>različne digitalne (</a:t>
            </a:r>
            <a:r>
              <a:rPr lang="sl-SI" sz="2800" dirty="0" err="1"/>
              <a:t>IoT</a:t>
            </a:r>
            <a:r>
              <a:rPr lang="sl-SI" sz="2800" dirty="0"/>
              <a:t>) rešitve, npr. sledilni sistemi na mehanizaciji, senzorji (vlaga, temperatura tal), aplikacije/platforma</a:t>
            </a:r>
            <a:endParaRPr lang="sl-SI" sz="2800" dirty="0">
              <a:solidFill>
                <a:schemeClr val="tx1"/>
              </a:solidFill>
            </a:endParaRPr>
          </a:p>
          <a:p>
            <a:endParaRPr lang="sl-SI" dirty="0"/>
          </a:p>
          <a:p>
            <a:endParaRPr lang="sl-SI" dirty="0"/>
          </a:p>
        </p:txBody>
      </p:sp>
      <p:pic>
        <p:nvPicPr>
          <p:cNvPr id="11" name="Slika 10" title="logotip Programa razvoja podeželja za odbdobje 2014-2020 in označenim virom sofinanciranja">
            <a:extLst>
              <a:ext uri="{FF2B5EF4-FFF2-40B4-BE49-F238E27FC236}">
                <a16:creationId xmlns:a16="http://schemas.microsoft.com/office/drawing/2014/main" id="{FFD4384F-790A-420C-8BCA-1769490F4C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645" y="6210682"/>
            <a:ext cx="2490493" cy="615142"/>
          </a:xfrm>
          <a:prstGeom prst="rect">
            <a:avLst/>
          </a:prstGeom>
        </p:spPr>
      </p:pic>
      <p:pic>
        <p:nvPicPr>
          <p:cNvPr id="14" name="Slika 13" title="logotip Ministrstva za kmetijstvo, gozdarstvo in prehrano Republike Slovenij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1593" y="6262268"/>
            <a:ext cx="2438400" cy="511969"/>
          </a:xfrm>
          <a:prstGeom prst="rect">
            <a:avLst/>
          </a:prstGeom>
        </p:spPr>
      </p:pic>
      <p:pic>
        <p:nvPicPr>
          <p:cNvPr id="10" name="Picture 2" title="logotip s prikazanim sloganom: Ideje in rešitve povezujej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2640" y="5993476"/>
            <a:ext cx="2543694" cy="86452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title="logotip Evropskega partnerstva za inovacije na področju kmetijske produktivnosti in trajnosti"/>
          <p:cNvPicPr>
            <a:picLocks noChangeAspect="1" noChangeArrowheads="1"/>
          </p:cNvPicPr>
          <p:nvPr/>
        </p:nvPicPr>
        <p:blipFill rotWithShape="1">
          <a:blip r:embed="rId5">
            <a:extLst>
              <a:ext uri="{28A0092B-C50C-407E-A947-70E740481C1C}">
                <a14:useLocalDpi xmlns:a14="http://schemas.microsoft.com/office/drawing/2010/main" val="0"/>
              </a:ext>
            </a:extLst>
          </a:blip>
          <a:srcRect l="88837" t="17248" r="7789" b="70880"/>
          <a:stretch/>
        </p:blipFill>
        <p:spPr bwMode="auto">
          <a:xfrm>
            <a:off x="8286334" y="5908122"/>
            <a:ext cx="863852" cy="949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Slika 3" descr="Slika, ki vsebuje besede grafika, pisava, grafično oblikovanje, besedilo&#10;&#10;Opis je samodejno ustvarjen">
            <a:extLst>
              <a:ext uri="{FF2B5EF4-FFF2-40B4-BE49-F238E27FC236}">
                <a16:creationId xmlns:a16="http://schemas.microsoft.com/office/drawing/2014/main" id="{C41DDF5E-61C4-6BBA-8FC9-62D22E907CD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50565" y="5972694"/>
            <a:ext cx="1699806" cy="780274"/>
          </a:xfrm>
          <a:prstGeom prst="rect">
            <a:avLst/>
          </a:prstGeom>
        </p:spPr>
      </p:pic>
      <p:pic>
        <p:nvPicPr>
          <p:cNvPr id="19" name="Slika 18" descr="Slika, ki vsebuje besede grafika, oblikovanje, umetnost, ilustracija&#10;&#10;Opis je samodejno ustvarjen">
            <a:extLst>
              <a:ext uri="{FF2B5EF4-FFF2-40B4-BE49-F238E27FC236}">
                <a16:creationId xmlns:a16="http://schemas.microsoft.com/office/drawing/2014/main" id="{AAD17371-B5BA-C9E3-FDFF-0B39B922FD1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23275" y="512896"/>
            <a:ext cx="1327096" cy="1155065"/>
          </a:xfrm>
          <a:prstGeom prst="rect">
            <a:avLst/>
          </a:prstGeom>
        </p:spPr>
      </p:pic>
      <p:pic>
        <p:nvPicPr>
          <p:cNvPr id="20" name="Slika 19" descr="Slika, ki vsebuje besede posnetek zaslona, grafika, oblikovanje, umetnost&#10;&#10;Opis je samodejno ustvarjen">
            <a:extLst>
              <a:ext uri="{FF2B5EF4-FFF2-40B4-BE49-F238E27FC236}">
                <a16:creationId xmlns:a16="http://schemas.microsoft.com/office/drawing/2014/main" id="{09707FDA-DA8A-F9CA-5FB9-C5ADE5D0EAC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0452" y="163382"/>
            <a:ext cx="1422353" cy="864524"/>
          </a:xfrm>
          <a:prstGeom prst="rect">
            <a:avLst/>
          </a:prstGeom>
        </p:spPr>
      </p:pic>
      <p:pic>
        <p:nvPicPr>
          <p:cNvPr id="21" name="Slika 20">
            <a:extLst>
              <a:ext uri="{FF2B5EF4-FFF2-40B4-BE49-F238E27FC236}">
                <a16:creationId xmlns:a16="http://schemas.microsoft.com/office/drawing/2014/main" id="{6689D821-611A-5D5A-A31A-E26683C9D970}"/>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6051319" y="991355"/>
            <a:ext cx="2058106" cy="1251685"/>
          </a:xfrm>
          <a:prstGeom prst="rect">
            <a:avLst/>
          </a:prstGeom>
        </p:spPr>
      </p:pic>
      <p:pic>
        <p:nvPicPr>
          <p:cNvPr id="22" name="Slika 21">
            <a:extLst>
              <a:ext uri="{FF2B5EF4-FFF2-40B4-BE49-F238E27FC236}">
                <a16:creationId xmlns:a16="http://schemas.microsoft.com/office/drawing/2014/main" id="{10C9FFC4-5849-B15D-8747-AD2447E38869}"/>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6387121" y="2291844"/>
            <a:ext cx="1419406" cy="1484516"/>
          </a:xfrm>
          <a:prstGeom prst="rect">
            <a:avLst/>
          </a:prstGeom>
        </p:spPr>
      </p:pic>
      <p:pic>
        <p:nvPicPr>
          <p:cNvPr id="23" name="Slika 22">
            <a:extLst>
              <a:ext uri="{FF2B5EF4-FFF2-40B4-BE49-F238E27FC236}">
                <a16:creationId xmlns:a16="http://schemas.microsoft.com/office/drawing/2014/main" id="{79775BD0-B2D2-9128-6068-A7334E06124B}"/>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6488359" y="3879266"/>
            <a:ext cx="1216929" cy="903288"/>
          </a:xfrm>
          <a:prstGeom prst="rect">
            <a:avLst/>
          </a:prstGeom>
        </p:spPr>
      </p:pic>
      <p:pic>
        <p:nvPicPr>
          <p:cNvPr id="24" name="Slika 23">
            <a:extLst>
              <a:ext uri="{FF2B5EF4-FFF2-40B4-BE49-F238E27FC236}">
                <a16:creationId xmlns:a16="http://schemas.microsoft.com/office/drawing/2014/main" id="{D1FF779A-DE66-7858-8534-78BCD5A93F08}"/>
              </a:ext>
              <a:ext uri="{C183D7F6-B498-43B3-948B-1728B52AA6E4}">
                <adec:decorative xmlns:adec="http://schemas.microsoft.com/office/drawing/2017/decorative" val="1"/>
              </a:ext>
            </a:extLst>
          </p:cNvPr>
          <p:cNvPicPr>
            <a:picLocks noChangeAspect="1"/>
          </p:cNvPicPr>
          <p:nvPr/>
        </p:nvPicPr>
        <p:blipFill rotWithShape="1">
          <a:blip r:embed="rId12" cstate="screen">
            <a:extLst>
              <a:ext uri="{BEBA8EAE-BF5A-486C-A8C5-ECC9F3942E4B}">
                <a14:imgProps xmlns:a14="http://schemas.microsoft.com/office/drawing/2010/main">
                  <a14:imgLayer r:embed="rId13">
                    <a14:imgEffect>
                      <a14:brightnessContrast bright="20000" contrast="20000"/>
                    </a14:imgEffect>
                  </a14:imgLayer>
                </a14:imgProps>
              </a:ext>
              <a:ext uri="{28A0092B-C50C-407E-A947-70E740481C1C}">
                <a14:useLocalDpi xmlns:a14="http://schemas.microsoft.com/office/drawing/2010/main"/>
              </a:ext>
            </a:extLst>
          </a:blip>
          <a:srcRect/>
          <a:stretch/>
        </p:blipFill>
        <p:spPr>
          <a:xfrm>
            <a:off x="6044804" y="4885460"/>
            <a:ext cx="2161955" cy="1079702"/>
          </a:xfrm>
          <a:prstGeom prst="rect">
            <a:avLst/>
          </a:prstGeom>
        </p:spPr>
      </p:pic>
    </p:spTree>
    <p:extLst>
      <p:ext uri="{BB962C8B-B14F-4D97-AF65-F5344CB8AC3E}">
        <p14:creationId xmlns:p14="http://schemas.microsoft.com/office/powerpoint/2010/main" val="1924564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42BF49E-8DC7-6772-6E30-5854F858C6D5}"/>
              </a:ext>
            </a:extLst>
          </p:cNvPr>
          <p:cNvSpPr>
            <a:spLocks noGrp="1"/>
          </p:cNvSpPr>
          <p:nvPr>
            <p:ph type="title"/>
          </p:nvPr>
        </p:nvSpPr>
        <p:spPr>
          <a:xfrm>
            <a:off x="484840" y="34675"/>
            <a:ext cx="10515600" cy="1050730"/>
          </a:xfrm>
        </p:spPr>
        <p:txBody>
          <a:bodyPr/>
          <a:lstStyle/>
          <a:p>
            <a:pPr algn="ctr"/>
            <a:r>
              <a:rPr lang="sl-SI" sz="4400" b="1" dirty="0"/>
              <a:t>PRIČAKOVANI REZULTATI</a:t>
            </a:r>
            <a:endParaRPr lang="sl-SI" dirty="0"/>
          </a:p>
        </p:txBody>
      </p:sp>
      <p:sp>
        <p:nvSpPr>
          <p:cNvPr id="3" name="Označba mesta besedila 2">
            <a:extLst>
              <a:ext uri="{FF2B5EF4-FFF2-40B4-BE49-F238E27FC236}">
                <a16:creationId xmlns:a16="http://schemas.microsoft.com/office/drawing/2014/main" id="{C556D25B-8670-F8FD-891D-C5F142BDB3E5}"/>
              </a:ext>
            </a:extLst>
          </p:cNvPr>
          <p:cNvSpPr>
            <a:spLocks noGrp="1"/>
          </p:cNvSpPr>
          <p:nvPr>
            <p:ph type="body" idx="1"/>
          </p:nvPr>
        </p:nvSpPr>
        <p:spPr>
          <a:xfrm>
            <a:off x="800271" y="870253"/>
            <a:ext cx="3954610" cy="823912"/>
          </a:xfrm>
        </p:spPr>
        <p:txBody>
          <a:bodyPr>
            <a:normAutofit/>
          </a:bodyPr>
          <a:lstStyle/>
          <a:p>
            <a:pPr algn="ctr"/>
            <a:r>
              <a:rPr lang="sl-SI" sz="3200" b="1" dirty="0">
                <a:solidFill>
                  <a:srgbClr val="00B050"/>
                </a:solidFill>
              </a:rPr>
              <a:t>Platforma</a:t>
            </a:r>
          </a:p>
        </p:txBody>
      </p:sp>
      <p:sp>
        <p:nvSpPr>
          <p:cNvPr id="4" name="Označba mesta vsebine 3">
            <a:extLst>
              <a:ext uri="{FF2B5EF4-FFF2-40B4-BE49-F238E27FC236}">
                <a16:creationId xmlns:a16="http://schemas.microsoft.com/office/drawing/2014/main" id="{933E5B1F-193B-3388-BFE1-83BFB91DC0A4}"/>
              </a:ext>
            </a:extLst>
          </p:cNvPr>
          <p:cNvSpPr>
            <a:spLocks noGrp="1"/>
          </p:cNvSpPr>
          <p:nvPr>
            <p:ph sz="half" idx="2"/>
          </p:nvPr>
        </p:nvSpPr>
        <p:spPr>
          <a:xfrm>
            <a:off x="780578" y="1633311"/>
            <a:ext cx="4045964" cy="3684588"/>
          </a:xfrm>
        </p:spPr>
        <p:txBody>
          <a:bodyPr>
            <a:normAutofit/>
          </a:bodyPr>
          <a:lstStyle/>
          <a:p>
            <a:pPr marL="0" indent="0" algn="ctr">
              <a:buNone/>
            </a:pPr>
            <a:r>
              <a:rPr lang="sl-SI" sz="2400" dirty="0">
                <a:solidFill>
                  <a:schemeClr val="tx1"/>
                </a:solidFill>
              </a:rPr>
              <a:t>Razvoj dodatnih funkcionalnosti </a:t>
            </a:r>
            <a:r>
              <a:rPr lang="sl-SI" sz="2400" dirty="0"/>
              <a:t>platforme Moje gospodarstvo </a:t>
            </a:r>
            <a:r>
              <a:rPr lang="sl-SI" sz="2400" dirty="0">
                <a:solidFill>
                  <a:schemeClr val="tx1"/>
                </a:solidFill>
              </a:rPr>
              <a:t>za sprejem in shranjevanje podatkov</a:t>
            </a:r>
          </a:p>
          <a:p>
            <a:pPr algn="ctr"/>
            <a:endParaRPr lang="sl-SI" sz="2400" dirty="0">
              <a:solidFill>
                <a:schemeClr val="tx1"/>
              </a:solidFill>
            </a:endParaRPr>
          </a:p>
          <a:p>
            <a:pPr algn="ctr"/>
            <a:endParaRPr lang="sl-SI" sz="2400" dirty="0"/>
          </a:p>
        </p:txBody>
      </p:sp>
      <p:sp>
        <p:nvSpPr>
          <p:cNvPr id="5" name="Označba mesta besedila 4">
            <a:extLst>
              <a:ext uri="{FF2B5EF4-FFF2-40B4-BE49-F238E27FC236}">
                <a16:creationId xmlns:a16="http://schemas.microsoft.com/office/drawing/2014/main" id="{4F61466F-E095-A0DC-10C5-757775155202}"/>
              </a:ext>
            </a:extLst>
          </p:cNvPr>
          <p:cNvSpPr>
            <a:spLocks noGrp="1"/>
          </p:cNvSpPr>
          <p:nvPr>
            <p:ph type="body" sz="quarter" idx="3"/>
          </p:nvPr>
        </p:nvSpPr>
        <p:spPr>
          <a:xfrm>
            <a:off x="5391012" y="805228"/>
            <a:ext cx="3368939" cy="823912"/>
          </a:xfrm>
        </p:spPr>
        <p:txBody>
          <a:bodyPr>
            <a:normAutofit/>
          </a:bodyPr>
          <a:lstStyle/>
          <a:p>
            <a:pPr algn="ctr"/>
            <a:r>
              <a:rPr lang="sl-SI" sz="2800" b="1" dirty="0">
                <a:solidFill>
                  <a:srgbClr val="00B050"/>
                </a:solidFill>
              </a:rPr>
              <a:t>Kalkulacije</a:t>
            </a:r>
            <a:endParaRPr lang="sl-SI" sz="2800" dirty="0"/>
          </a:p>
        </p:txBody>
      </p:sp>
      <p:sp>
        <p:nvSpPr>
          <p:cNvPr id="6" name="Označba mesta vsebine 5">
            <a:extLst>
              <a:ext uri="{FF2B5EF4-FFF2-40B4-BE49-F238E27FC236}">
                <a16:creationId xmlns:a16="http://schemas.microsoft.com/office/drawing/2014/main" id="{CEA167F6-F3D8-933A-4072-0B6640AEE024}"/>
              </a:ext>
            </a:extLst>
          </p:cNvPr>
          <p:cNvSpPr>
            <a:spLocks noGrp="1"/>
          </p:cNvSpPr>
          <p:nvPr>
            <p:ph sz="quarter" idx="4"/>
          </p:nvPr>
        </p:nvSpPr>
        <p:spPr>
          <a:xfrm>
            <a:off x="5375525" y="1633311"/>
            <a:ext cx="3575908" cy="3684588"/>
          </a:xfrm>
        </p:spPr>
        <p:txBody>
          <a:bodyPr>
            <a:normAutofit/>
          </a:bodyPr>
          <a:lstStyle/>
          <a:p>
            <a:pPr marL="0" indent="0" algn="ctr">
              <a:buNone/>
            </a:pPr>
            <a:r>
              <a:rPr lang="sl-SI" sz="2400" dirty="0"/>
              <a:t>Izdelava novih kalkulacij v spletnem katalogu kalkulacij </a:t>
            </a:r>
            <a:r>
              <a:rPr lang="sl-SI" sz="2400" dirty="0">
                <a:solidFill>
                  <a:srgbClr val="00B050"/>
                </a:solidFill>
                <a:hlinkClick r:id="rId2">
                  <a:extLst>
                    <a:ext uri="{A12FA001-AC4F-418D-AE19-62706E023703}">
                      <ahyp:hlinkClr xmlns:ahyp="http://schemas.microsoft.com/office/drawing/2018/hyperlinkcolor" val="tx"/>
                    </a:ext>
                  </a:extLst>
                </a:hlinkClick>
              </a:rPr>
              <a:t>Farm  Manager </a:t>
            </a:r>
            <a:r>
              <a:rPr lang="sl-SI" sz="2400" dirty="0"/>
              <a:t>za proizvodnjo poljščin z uporabo preciznega kmetijstva</a:t>
            </a:r>
          </a:p>
          <a:p>
            <a:pPr algn="ctr"/>
            <a:endParaRPr lang="sl-SI" sz="2400" dirty="0"/>
          </a:p>
        </p:txBody>
      </p:sp>
      <p:pic>
        <p:nvPicPr>
          <p:cNvPr id="7" name="Slika 6" descr="Slika, ki vsebuje besede besedilo, pisava, grafika, grafično oblikovanje&#10;&#10;Opis je samodejno ustvarjen">
            <a:extLst>
              <a:ext uri="{FF2B5EF4-FFF2-40B4-BE49-F238E27FC236}">
                <a16:creationId xmlns:a16="http://schemas.microsoft.com/office/drawing/2014/main" id="{2637E87A-79C8-03C3-802F-BD6FA7D0D5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3947977"/>
            <a:ext cx="2195596" cy="1525046"/>
          </a:xfrm>
          <a:prstGeom prst="rect">
            <a:avLst/>
          </a:prstGeom>
        </p:spPr>
      </p:pic>
      <p:sp>
        <p:nvSpPr>
          <p:cNvPr id="8" name="Označba mesta besedila 16">
            <a:extLst>
              <a:ext uri="{FF2B5EF4-FFF2-40B4-BE49-F238E27FC236}">
                <a16:creationId xmlns:a16="http://schemas.microsoft.com/office/drawing/2014/main" id="{BB3E1C12-74A6-C0C8-1F78-8B63B2318E35}"/>
              </a:ext>
            </a:extLst>
          </p:cNvPr>
          <p:cNvSpPr txBox="1">
            <a:spLocks/>
          </p:cNvSpPr>
          <p:nvPr/>
        </p:nvSpPr>
        <p:spPr>
          <a:xfrm>
            <a:off x="9150186" y="826828"/>
            <a:ext cx="3122362"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sl-SI" sz="2800" dirty="0">
                <a:solidFill>
                  <a:srgbClr val="00B050"/>
                </a:solidFill>
              </a:rPr>
              <a:t>Tiskan priročnik </a:t>
            </a:r>
          </a:p>
        </p:txBody>
      </p:sp>
      <p:pic>
        <p:nvPicPr>
          <p:cNvPr id="9" name="Slika 8" title="logotip Programa razvoja podeželja za odbdobje 2014-2020 in označenim virom sofinanciranja">
            <a:extLst>
              <a:ext uri="{FF2B5EF4-FFF2-40B4-BE49-F238E27FC236}">
                <a16:creationId xmlns:a16="http://schemas.microsoft.com/office/drawing/2014/main" id="{9F2DE703-3601-3454-3017-FE46C486BA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2645" y="6210682"/>
            <a:ext cx="2490493" cy="615142"/>
          </a:xfrm>
          <a:prstGeom prst="rect">
            <a:avLst/>
          </a:prstGeom>
        </p:spPr>
      </p:pic>
      <p:pic>
        <p:nvPicPr>
          <p:cNvPr id="10" name="Slika 9" title="logotip Ministrstva za kmetijstvo, gozdarstvo in prehrano Republike Slovenije">
            <a:extLst>
              <a:ext uri="{FF2B5EF4-FFF2-40B4-BE49-F238E27FC236}">
                <a16:creationId xmlns:a16="http://schemas.microsoft.com/office/drawing/2014/main" id="{30194A87-5009-92D2-286D-6508BC6155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1593" y="6262268"/>
            <a:ext cx="2438400" cy="511969"/>
          </a:xfrm>
          <a:prstGeom prst="rect">
            <a:avLst/>
          </a:prstGeom>
        </p:spPr>
      </p:pic>
      <p:pic>
        <p:nvPicPr>
          <p:cNvPr id="11" name="Picture 2" title="logotip s prikazanim sloganom: Ideje in rešitve povezujejo!">
            <a:extLst>
              <a:ext uri="{FF2B5EF4-FFF2-40B4-BE49-F238E27FC236}">
                <a16:creationId xmlns:a16="http://schemas.microsoft.com/office/drawing/2014/main" id="{0D164A99-21E4-1B71-0F6E-5397FA8EFCA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42640" y="5993476"/>
            <a:ext cx="2543694" cy="86452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title="logotip Evropskega partnerstva za inovacije na področju kmetijske produktivnosti in trajnosti">
            <a:extLst>
              <a:ext uri="{FF2B5EF4-FFF2-40B4-BE49-F238E27FC236}">
                <a16:creationId xmlns:a16="http://schemas.microsoft.com/office/drawing/2014/main" id="{2F2EDE7D-DBE5-DEBF-EFCA-6FD1828EA66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8837" t="17248" r="7789" b="70880"/>
          <a:stretch/>
        </p:blipFill>
        <p:spPr bwMode="auto">
          <a:xfrm>
            <a:off x="8286334" y="5908122"/>
            <a:ext cx="863852" cy="949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Slika 12" descr="Slika, ki vsebuje besede grafika, pisava, grafično oblikovanje, besedilo&#10;&#10;Opis je samodejno ustvarjen">
            <a:extLst>
              <a:ext uri="{FF2B5EF4-FFF2-40B4-BE49-F238E27FC236}">
                <a16:creationId xmlns:a16="http://schemas.microsoft.com/office/drawing/2014/main" id="{2345798D-E302-58ED-23E3-543C0CC1E3A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50565" y="5972694"/>
            <a:ext cx="1699806" cy="780274"/>
          </a:xfrm>
          <a:prstGeom prst="rect">
            <a:avLst/>
          </a:prstGeom>
        </p:spPr>
      </p:pic>
      <p:sp>
        <p:nvSpPr>
          <p:cNvPr id="14" name="Označba mesta vsebine 5">
            <a:extLst>
              <a:ext uri="{FF2B5EF4-FFF2-40B4-BE49-F238E27FC236}">
                <a16:creationId xmlns:a16="http://schemas.microsoft.com/office/drawing/2014/main" id="{C59AF6AA-3AD7-E3EE-E5A0-5E61F0E05ACC}"/>
              </a:ext>
            </a:extLst>
          </p:cNvPr>
          <p:cNvSpPr txBox="1">
            <a:spLocks/>
          </p:cNvSpPr>
          <p:nvPr/>
        </p:nvSpPr>
        <p:spPr>
          <a:xfrm>
            <a:off x="9492427" y="1877557"/>
            <a:ext cx="2437880" cy="34859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sl-SI" sz="2400" dirty="0"/>
              <a:t>Precizno kmetijstvo in digitalizacija</a:t>
            </a:r>
          </a:p>
          <a:p>
            <a:pPr algn="ctr"/>
            <a:endParaRPr lang="sl-SI" sz="2400" dirty="0"/>
          </a:p>
        </p:txBody>
      </p:sp>
      <p:pic>
        <p:nvPicPr>
          <p:cNvPr id="16" name="Grafika 15" descr="Storytelling with solid fill">
            <a:extLst>
              <a:ext uri="{FF2B5EF4-FFF2-40B4-BE49-F238E27FC236}">
                <a16:creationId xmlns:a16="http://schemas.microsoft.com/office/drawing/2014/main" id="{C5ABD834-3D23-523B-B124-2F436B73E64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930309" y="3616969"/>
            <a:ext cx="1562116" cy="1562116"/>
          </a:xfrm>
          <a:prstGeom prst="rect">
            <a:avLst/>
          </a:prstGeom>
        </p:spPr>
      </p:pic>
      <p:pic>
        <p:nvPicPr>
          <p:cNvPr id="17" name="Slika 16">
            <a:extLst>
              <a:ext uri="{FF2B5EF4-FFF2-40B4-BE49-F238E27FC236}">
                <a16:creationId xmlns:a16="http://schemas.microsoft.com/office/drawing/2014/main" id="{D3DBA8F1-9862-89A2-DD23-1F3C2E0649CD}"/>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1459370" y="3056924"/>
            <a:ext cx="2791158" cy="2733159"/>
          </a:xfrm>
          <a:prstGeom prst="rect">
            <a:avLst/>
          </a:prstGeom>
        </p:spPr>
      </p:pic>
    </p:spTree>
    <p:extLst>
      <p:ext uri="{BB962C8B-B14F-4D97-AF65-F5344CB8AC3E}">
        <p14:creationId xmlns:p14="http://schemas.microsoft.com/office/powerpoint/2010/main" val="3354011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832645" y="0"/>
            <a:ext cx="10515600" cy="1024763"/>
          </a:xfrm>
        </p:spPr>
        <p:txBody>
          <a:bodyPr>
            <a:normAutofit/>
          </a:bodyPr>
          <a:lstStyle/>
          <a:p>
            <a:r>
              <a:rPr lang="sl-SI" sz="5300" b="1" dirty="0"/>
              <a:t>ZAKLJUČEK</a:t>
            </a:r>
            <a:endParaRPr lang="sl-SI" sz="4000" b="1" dirty="0"/>
          </a:p>
        </p:txBody>
      </p:sp>
      <p:sp>
        <p:nvSpPr>
          <p:cNvPr id="3" name="Označba mesta vsebine 2">
            <a:extLst>
              <a:ext uri="{FF2B5EF4-FFF2-40B4-BE49-F238E27FC236}">
                <a16:creationId xmlns:a16="http://schemas.microsoft.com/office/drawing/2014/main" id="{1EF4B42E-86AA-5A62-CD7F-8C8B941D96E2}"/>
              </a:ext>
            </a:extLst>
          </p:cNvPr>
          <p:cNvSpPr>
            <a:spLocks noGrp="1"/>
          </p:cNvSpPr>
          <p:nvPr>
            <p:ph sz="half" idx="1"/>
          </p:nvPr>
        </p:nvSpPr>
        <p:spPr>
          <a:xfrm>
            <a:off x="832645" y="1024763"/>
            <a:ext cx="5181600" cy="4783162"/>
          </a:xfrm>
        </p:spPr>
        <p:txBody>
          <a:bodyPr>
            <a:normAutofit fontScale="85000" lnSpcReduction="20000"/>
          </a:bodyPr>
          <a:lstStyle/>
          <a:p>
            <a:pPr marL="0" indent="0">
              <a:buNone/>
            </a:pPr>
            <a:r>
              <a:rPr lang="sl-SI" b="1" dirty="0">
                <a:solidFill>
                  <a:srgbClr val="00B050"/>
                </a:solidFill>
              </a:rPr>
              <a:t>Aktivnosti izvedene do sedaj</a:t>
            </a:r>
          </a:p>
          <a:p>
            <a:r>
              <a:rPr lang="sl-SI" dirty="0"/>
              <a:t>Izdelana CGP, spletna stran, profili soc. omrežij</a:t>
            </a:r>
          </a:p>
          <a:p>
            <a:r>
              <a:rPr lang="sl-SI" dirty="0"/>
              <a:t>Projektna dokumentacija, izveden </a:t>
            </a:r>
            <a:r>
              <a:rPr lang="sl-SI" dirty="0" err="1"/>
              <a:t>kick-off</a:t>
            </a:r>
            <a:r>
              <a:rPr lang="sl-SI" dirty="0"/>
              <a:t> in trije usklajevalni sestanki</a:t>
            </a:r>
          </a:p>
          <a:p>
            <a:r>
              <a:rPr lang="sl-SI" dirty="0"/>
              <a:t>Izdelan načrt preizkusov na kmetijah, zagnani praktični preizkusi</a:t>
            </a:r>
          </a:p>
          <a:p>
            <a:pPr marL="0" indent="0">
              <a:buNone/>
            </a:pPr>
            <a:r>
              <a:rPr lang="sl-SI" b="1" dirty="0">
                <a:solidFill>
                  <a:srgbClr val="00B050"/>
                </a:solidFill>
              </a:rPr>
              <a:t>Načrtovane aktivnosti</a:t>
            </a:r>
          </a:p>
          <a:p>
            <a:r>
              <a:rPr lang="sl-SI" dirty="0"/>
              <a:t>Izvajanje praktičnih preizkusov na kmetijah</a:t>
            </a:r>
          </a:p>
          <a:p>
            <a:r>
              <a:rPr lang="sl-SI" dirty="0"/>
              <a:t>Izdelava različnih priporočil na podlagi pridobljenih podatkov</a:t>
            </a:r>
          </a:p>
          <a:p>
            <a:r>
              <a:rPr lang="sl-SI" dirty="0"/>
              <a:t>Izvajanje delavnic, predavanj, usposabljanj, ekskurzije za študente… </a:t>
            </a:r>
          </a:p>
          <a:p>
            <a:endParaRPr lang="sl-SI" dirty="0"/>
          </a:p>
        </p:txBody>
      </p:sp>
      <p:sp>
        <p:nvSpPr>
          <p:cNvPr id="6" name="Označba mesta vsebine 5">
            <a:extLst>
              <a:ext uri="{FF2B5EF4-FFF2-40B4-BE49-F238E27FC236}">
                <a16:creationId xmlns:a16="http://schemas.microsoft.com/office/drawing/2014/main" id="{38214BDB-8CE6-9B32-6D5C-C0F879C58893}"/>
              </a:ext>
            </a:extLst>
          </p:cNvPr>
          <p:cNvSpPr>
            <a:spLocks noGrp="1"/>
          </p:cNvSpPr>
          <p:nvPr>
            <p:ph sz="half" idx="2"/>
          </p:nvPr>
        </p:nvSpPr>
        <p:spPr>
          <a:xfrm>
            <a:off x="6858000" y="665535"/>
            <a:ext cx="4882986" cy="4351338"/>
          </a:xfrm>
        </p:spPr>
        <p:txBody>
          <a:bodyPr>
            <a:normAutofit fontScale="85000" lnSpcReduction="20000"/>
          </a:bodyPr>
          <a:lstStyle/>
          <a:p>
            <a:pPr marL="0" indent="0" algn="ctr">
              <a:buNone/>
            </a:pPr>
            <a:r>
              <a:rPr lang="sl-SI" sz="3200" b="1" dirty="0">
                <a:solidFill>
                  <a:srgbClr val="00B050"/>
                </a:solidFill>
              </a:rPr>
              <a:t>Kdo bo imel koristi od projekta?</a:t>
            </a:r>
          </a:p>
          <a:p>
            <a:pPr algn="ctr"/>
            <a:r>
              <a:rPr lang="sl-SI" dirty="0"/>
              <a:t>Kmetijska gospodarstva</a:t>
            </a:r>
          </a:p>
          <a:p>
            <a:pPr algn="ctr"/>
            <a:r>
              <a:rPr lang="sl-SI" dirty="0"/>
              <a:t>Kmetijski svetovalci</a:t>
            </a:r>
          </a:p>
          <a:p>
            <a:pPr algn="ctr"/>
            <a:r>
              <a:rPr lang="sl-SI" dirty="0"/>
              <a:t>Izobraževalne institucije</a:t>
            </a:r>
          </a:p>
          <a:p>
            <a:pPr algn="ctr"/>
            <a:r>
              <a:rPr lang="sl-SI" dirty="0"/>
              <a:t>Raziskovalci </a:t>
            </a:r>
          </a:p>
          <a:p>
            <a:pPr algn="ctr"/>
            <a:r>
              <a:rPr lang="sl-SI" dirty="0"/>
              <a:t>Odločevalci</a:t>
            </a:r>
          </a:p>
          <a:p>
            <a:pPr algn="ctr"/>
            <a:r>
              <a:rPr lang="sl-SI" dirty="0"/>
              <a:t>Zainteresirana javnost</a:t>
            </a:r>
          </a:p>
        </p:txBody>
      </p:sp>
      <p:pic>
        <p:nvPicPr>
          <p:cNvPr id="11" name="Slika 10" title="logotip Programa razvoja podeželja za odbdobje 2014-2020 in označenim virom sofinanciranja">
            <a:extLst>
              <a:ext uri="{FF2B5EF4-FFF2-40B4-BE49-F238E27FC236}">
                <a16:creationId xmlns:a16="http://schemas.microsoft.com/office/drawing/2014/main" id="{FFD4384F-790A-420C-8BCA-1769490F4C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645" y="6210682"/>
            <a:ext cx="2490493" cy="615142"/>
          </a:xfrm>
          <a:prstGeom prst="rect">
            <a:avLst/>
          </a:prstGeom>
        </p:spPr>
      </p:pic>
      <p:pic>
        <p:nvPicPr>
          <p:cNvPr id="14" name="Slika 13" title="logotip Ministrstva za kmetijstvo, gozdarstvo in prehrano Republike Slovenij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1593" y="6262268"/>
            <a:ext cx="2438400" cy="511969"/>
          </a:xfrm>
          <a:prstGeom prst="rect">
            <a:avLst/>
          </a:prstGeom>
        </p:spPr>
      </p:pic>
      <p:pic>
        <p:nvPicPr>
          <p:cNvPr id="10" name="Picture 2" title="logotip s prikazanim sloganom: Ideje in rešitve povezujej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2640" y="5993476"/>
            <a:ext cx="2543694" cy="86452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title="logotip Evropskega partnerstva za inovacije na področju kmetijske produktivnosti in trajnosti"/>
          <p:cNvPicPr>
            <a:picLocks noChangeAspect="1" noChangeArrowheads="1"/>
          </p:cNvPicPr>
          <p:nvPr/>
        </p:nvPicPr>
        <p:blipFill rotWithShape="1">
          <a:blip r:embed="rId5">
            <a:extLst>
              <a:ext uri="{28A0092B-C50C-407E-A947-70E740481C1C}">
                <a14:useLocalDpi xmlns:a14="http://schemas.microsoft.com/office/drawing/2010/main" val="0"/>
              </a:ext>
            </a:extLst>
          </a:blip>
          <a:srcRect l="88837" t="17248" r="7789" b="70880"/>
          <a:stretch/>
        </p:blipFill>
        <p:spPr bwMode="auto">
          <a:xfrm>
            <a:off x="8286334" y="5908122"/>
            <a:ext cx="863852" cy="949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Slika 3" descr="Slika, ki vsebuje besede grafika, pisava, grafično oblikovanje, besedilo&#10;&#10;Opis je samodejno ustvarjen">
            <a:extLst>
              <a:ext uri="{FF2B5EF4-FFF2-40B4-BE49-F238E27FC236}">
                <a16:creationId xmlns:a16="http://schemas.microsoft.com/office/drawing/2014/main" id="{0C2769D7-30B9-59C8-DF17-389E8AA72A2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41926" y="5993476"/>
            <a:ext cx="1699806" cy="780274"/>
          </a:xfrm>
          <a:prstGeom prst="rect">
            <a:avLst/>
          </a:prstGeom>
        </p:spPr>
      </p:pic>
      <p:pic>
        <p:nvPicPr>
          <p:cNvPr id="7" name="Grafika 6" descr="Group of people with solid fill">
            <a:extLst>
              <a:ext uri="{FF2B5EF4-FFF2-40B4-BE49-F238E27FC236}">
                <a16:creationId xmlns:a16="http://schemas.microsoft.com/office/drawing/2014/main" id="{5CF8291C-EE58-7BAC-C20B-60220DD85FA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5777" y="3586532"/>
            <a:ext cx="2095876" cy="2095876"/>
          </a:xfrm>
          <a:prstGeom prst="rect">
            <a:avLst/>
          </a:prstGeom>
        </p:spPr>
      </p:pic>
    </p:spTree>
    <p:extLst>
      <p:ext uri="{BB962C8B-B14F-4D97-AF65-F5344CB8AC3E}">
        <p14:creationId xmlns:p14="http://schemas.microsoft.com/office/powerpoint/2010/main" val="2034228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3123444" y="123220"/>
            <a:ext cx="7782085" cy="1325563"/>
          </a:xfrm>
        </p:spPr>
        <p:txBody>
          <a:bodyPr>
            <a:normAutofit/>
          </a:bodyPr>
          <a:lstStyle/>
          <a:p>
            <a:r>
              <a:rPr lang="sl-SI" sz="5300" b="1" dirty="0"/>
              <a:t>TRIKOTNIK ZNANJA</a:t>
            </a:r>
            <a:endParaRPr lang="sl-SI" sz="4000" b="1" dirty="0"/>
          </a:p>
        </p:txBody>
      </p:sp>
      <p:pic>
        <p:nvPicPr>
          <p:cNvPr id="6" name="Slika 5" descr="Fotografija prikazuje povezavo med kmetovalcem, svetovalcem in razikovalcem v obliki trikotnika znanja in ki predstavlja osnovo za izvajanje projektov Evropskega partnerstva za inovacije." title="Trikotnik znanja Evropskega partnerstva za inovacij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1142" y="-148858"/>
            <a:ext cx="1670858" cy="1739438"/>
          </a:xfrm>
          <a:prstGeom prst="rect">
            <a:avLst/>
          </a:prstGeom>
        </p:spPr>
      </p:pic>
      <p:sp>
        <p:nvSpPr>
          <p:cNvPr id="3" name="Podnaslov 2"/>
          <p:cNvSpPr>
            <a:spLocks noGrp="1"/>
          </p:cNvSpPr>
          <p:nvPr>
            <p:ph idx="1"/>
          </p:nvPr>
        </p:nvSpPr>
        <p:spPr>
          <a:xfrm>
            <a:off x="278892" y="1448783"/>
            <a:ext cx="11634216" cy="4686491"/>
          </a:xfrm>
        </p:spPr>
        <p:txBody>
          <a:bodyPr>
            <a:noAutofit/>
          </a:bodyPr>
          <a:lstStyle/>
          <a:p>
            <a:r>
              <a:rPr lang="sl-SI" sz="1800" b="1" dirty="0"/>
              <a:t>Pogled kmeta</a:t>
            </a:r>
            <a:r>
              <a:rPr lang="sl-SI" sz="1800" dirty="0"/>
              <a:t>: </a:t>
            </a:r>
            <a:r>
              <a:rPr lang="sl-SI" sz="1800"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t>
            </a:r>
            <a:r>
              <a:rPr lang="sl-SI" sz="1800" i="1" dirty="0">
                <a:solidFill>
                  <a:srgbClr val="00B050"/>
                </a:solidFill>
              </a:rPr>
              <a:t>Obvladovanje stroškov kmetovanja je nuja za preživetje kmetije, kar na daje vzvod, da sledimo sodobnim trendom kmetovanja za uravnotežen razvoj kmetije. Tudi naša kmetija se sooča z razdrobljenostjo kmetijskih površin, kar drastično zvišuje stroške kmetovanja. Prav to je bil povod da smo bili primorani poiskati rešitve s področja preciznega kmetijstva, kjer spadamo med »pionirje« uporabe teh rešitev v praksi, saj že desetletje uporabljamo navigacijske sisteme za vodenje traktorjev in drugih strojev.  Kljub veliko izkušenj na tem področju pa smo mnenja, da  je potrebno znanje nenehno nadgrajevati, ker se nove tehnologije na področju kmetijstva spreminjajo s svetlobno hitrostjo. Projekti kot so EIP  so nuja za nadaljnji razvoj kmetij in  kmetijstva tudi v Sloveniji, saj kmetovalci žal sami ne moremo več slediti novejšim tehnikam na področju preciznega kmetovanja.« </a:t>
            </a:r>
            <a:r>
              <a:rPr lang="sl-SI" sz="1800" dirty="0"/>
              <a:t>Štefan </a:t>
            </a:r>
            <a:r>
              <a:rPr lang="sl-SI" sz="1800" dirty="0" err="1"/>
              <a:t>Cigüt</a:t>
            </a:r>
            <a:r>
              <a:rPr lang="sl-SI" sz="1800" dirty="0"/>
              <a:t> ml., KG </a:t>
            </a:r>
            <a:r>
              <a:rPr lang="sl-SI" sz="1800" dirty="0" err="1"/>
              <a:t>Cigüt</a:t>
            </a:r>
            <a:endParaRPr lang="sl-SI" sz="1800" dirty="0"/>
          </a:p>
          <a:p>
            <a:r>
              <a:rPr lang="sl-SI" sz="1800" b="1" dirty="0"/>
              <a:t>Pogled svetovalca</a:t>
            </a:r>
            <a:r>
              <a:rPr lang="sl-SI" sz="1800" dirty="0"/>
              <a:t>: </a:t>
            </a:r>
            <a:r>
              <a:rPr lang="sl-SI" sz="1800"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t>
            </a:r>
            <a:r>
              <a:rPr lang="sl-SI" sz="1800" i="1" dirty="0">
                <a:solidFill>
                  <a:srgbClr val="00B050"/>
                </a:solidFill>
              </a:rPr>
              <a:t>Od kmetijstva se pričakuje, da prideluje trajnostno in da porabi čim manj virov na enoto proizvoda (gnojila, </a:t>
            </a:r>
            <a:r>
              <a:rPr lang="sl-SI" sz="1800" i="1" dirty="0" err="1">
                <a:solidFill>
                  <a:srgbClr val="00B050"/>
                </a:solidFill>
              </a:rPr>
              <a:t>ffs</a:t>
            </a:r>
            <a:r>
              <a:rPr lang="sl-SI" sz="1800" i="1" dirty="0">
                <a:solidFill>
                  <a:srgbClr val="00B050"/>
                </a:solidFill>
              </a:rPr>
              <a:t>,…) ter da je </a:t>
            </a:r>
            <a:r>
              <a:rPr lang="sl-SI" sz="1800" i="1" dirty="0" err="1">
                <a:solidFill>
                  <a:srgbClr val="00B050"/>
                </a:solidFill>
              </a:rPr>
              <a:t>ogljični</a:t>
            </a:r>
            <a:r>
              <a:rPr lang="sl-SI" sz="1800" i="1" dirty="0">
                <a:solidFill>
                  <a:srgbClr val="00B050"/>
                </a:solidFill>
              </a:rPr>
              <a:t> odtis čim manjši. Precizno kmetijstvo in digitalizacija je gotovo smer s katero lahko ta cilj dosežemo, da gnojimo bolj ciljno , efektivno in z manjšim vplivom na okolje v primerjavi z obstoječo prakso. S projektom bi radi ovrednotili te pozitivne vplive v različnih pridelovalnih lokacijah in kulturah. Te rezultate bi pa potem pri svojem delu prenašali naprej na kmetovalce.« </a:t>
            </a:r>
            <a:r>
              <a:rPr lang="sl-SI" sz="1800" dirty="0"/>
              <a:t>Boštjan Ferenčak, KGZS – Zavod Murska Sobota</a:t>
            </a:r>
          </a:p>
          <a:p>
            <a:r>
              <a:rPr lang="sl-SI" sz="1800" b="1" dirty="0"/>
              <a:t>Pogled raziskovalca</a:t>
            </a:r>
            <a:r>
              <a:rPr lang="sl-SI" sz="1800" dirty="0"/>
              <a:t>: </a:t>
            </a:r>
            <a:r>
              <a:rPr lang="sl-SI" sz="1800"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t>
            </a:r>
            <a:r>
              <a:rPr lang="sl-SI" sz="1800" i="1" dirty="0">
                <a:solidFill>
                  <a:srgbClr val="00B050"/>
                </a:solidFill>
              </a:rPr>
              <a:t>Neposredno sodelovanje s kmetijskimi svetovalci in kmetovalci dodaja našemu razvoju potrebne povratne informacije za izboljševanje naših digitalnih orodij. Posledično ima večja in učinkovitejša uporaba tovrstnih orodij v kmetijskem sektorju pozitiven vpliv tako na kmetovalce kakor tudi okolje in družbo v celoti.« </a:t>
            </a:r>
            <a:r>
              <a:rPr lang="sl-SI" sz="1800" dirty="0"/>
              <a:t>mag. Tomaž Bokan, ITC Murska Sobota</a:t>
            </a:r>
          </a:p>
        </p:txBody>
      </p:sp>
      <p:pic>
        <p:nvPicPr>
          <p:cNvPr id="11" name="Slika 10" title="logotip Programa razvoja podeželja za odbdobje 2014-2020 in označenim virom sofinanciranja">
            <a:extLst>
              <a:ext uri="{FF2B5EF4-FFF2-40B4-BE49-F238E27FC236}">
                <a16:creationId xmlns:a16="http://schemas.microsoft.com/office/drawing/2014/main" id="{FFD4384F-790A-420C-8BCA-1769490F4C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645" y="6210682"/>
            <a:ext cx="2490493" cy="615142"/>
          </a:xfrm>
          <a:prstGeom prst="rect">
            <a:avLst/>
          </a:prstGeom>
        </p:spPr>
      </p:pic>
      <p:pic>
        <p:nvPicPr>
          <p:cNvPr id="14" name="Slika 13" title="logotip Ministrstva za kmetijstvo, gozdarstvo in prehrano Republike Slovenij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1593" y="6262268"/>
            <a:ext cx="2438400" cy="511969"/>
          </a:xfrm>
          <a:prstGeom prst="rect">
            <a:avLst/>
          </a:prstGeom>
        </p:spPr>
      </p:pic>
      <p:pic>
        <p:nvPicPr>
          <p:cNvPr id="10" name="Picture 2" title="logotip s prikazanim sloganom: Ideje in rešitve povezujej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42640" y="5993476"/>
            <a:ext cx="2543694" cy="86452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title="logotip Evropskega partnerstva za inovacije na področju kmetijske produktivnosti in trajnosti"/>
          <p:cNvPicPr>
            <a:picLocks noChangeAspect="1" noChangeArrowheads="1"/>
          </p:cNvPicPr>
          <p:nvPr/>
        </p:nvPicPr>
        <p:blipFill rotWithShape="1">
          <a:blip r:embed="rId6">
            <a:extLst>
              <a:ext uri="{28A0092B-C50C-407E-A947-70E740481C1C}">
                <a14:useLocalDpi xmlns:a14="http://schemas.microsoft.com/office/drawing/2010/main" val="0"/>
              </a:ext>
            </a:extLst>
          </a:blip>
          <a:srcRect l="88837" t="17248" r="7789" b="70880"/>
          <a:stretch/>
        </p:blipFill>
        <p:spPr bwMode="auto">
          <a:xfrm>
            <a:off x="8286334" y="5908122"/>
            <a:ext cx="863852" cy="949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Slika 3" descr="Slika, ki vsebuje besede grafika, pisava, grafično oblikovanje, besedilo&#10;&#10;Opis je samodejno ustvarjen">
            <a:extLst>
              <a:ext uri="{FF2B5EF4-FFF2-40B4-BE49-F238E27FC236}">
                <a16:creationId xmlns:a16="http://schemas.microsoft.com/office/drawing/2014/main" id="{19E979F2-A0E9-BABE-DA4E-D21639F55A8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41926" y="5993476"/>
            <a:ext cx="1699806" cy="780274"/>
          </a:xfrm>
          <a:prstGeom prst="rect">
            <a:avLst/>
          </a:prstGeom>
        </p:spPr>
      </p:pic>
    </p:spTree>
    <p:extLst>
      <p:ext uri="{BB962C8B-B14F-4D97-AF65-F5344CB8AC3E}">
        <p14:creationId xmlns:p14="http://schemas.microsoft.com/office/powerpoint/2010/main" val="1898597950"/>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996</TotalTime>
  <Words>976</Words>
  <Application>Microsoft Office PowerPoint</Application>
  <PresentationFormat>Širokozaslonsko</PresentationFormat>
  <Paragraphs>78</Paragraphs>
  <Slides>10</Slides>
  <Notes>2</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10</vt:i4>
      </vt:variant>
    </vt:vector>
  </HeadingPairs>
  <TitlesOfParts>
    <vt:vector size="16" baseType="lpstr">
      <vt:lpstr>Arial</vt:lpstr>
      <vt:lpstr>Calibri</vt:lpstr>
      <vt:lpstr>Calibri Light</vt:lpstr>
      <vt:lpstr>Miso</vt:lpstr>
      <vt:lpstr>Montserrat</vt:lpstr>
      <vt:lpstr>Officeova tema</vt:lpstr>
      <vt:lpstr>DOGODEK EVROPSKEGA PARTNERSTVA ZA INOVACIJE - EIP</vt:lpstr>
      <vt:lpstr>PRECIZNO KMETIJSTVO  IN DIGITALIZACIJA za bolj trajnostno pridelavo poljščin in zelenjave</vt:lpstr>
      <vt:lpstr>OSNOVNI PODATKI O PROJEKTU</vt:lpstr>
      <vt:lpstr>PRAKTIČNI PROBLEM</vt:lpstr>
      <vt:lpstr>NAMEN PROJEKTA</vt:lpstr>
      <vt:lpstr>PRIČAKOVANI REZULTATI</vt:lpstr>
      <vt:lpstr>PRIČAKOVANI REZULTATI</vt:lpstr>
      <vt:lpstr>ZAKLJUČEK</vt:lpstr>
      <vt:lpstr>TRIKOTNIK ZNANJA</vt:lpstr>
      <vt:lpstr>Kontaktni podatki vodilnega partnerja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Boštjan Bidovec</dc:creator>
  <cp:lastModifiedBy>Svit Mal</cp:lastModifiedBy>
  <cp:revision>71</cp:revision>
  <dcterms:created xsi:type="dcterms:W3CDTF">2020-10-14T12:37:10Z</dcterms:created>
  <dcterms:modified xsi:type="dcterms:W3CDTF">2023-11-27T14:49:06Z</dcterms:modified>
</cp:coreProperties>
</file>