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IcpyfgOil5yblfgVHaqsQzEBF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5"/>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l-S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6688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l-SI"/>
              <a:t>Predlog naslovnice 2</a:t>
            </a:r>
            <a:endParaRPr/>
          </a:p>
        </p:txBody>
      </p:sp>
      <p:sp>
        <p:nvSpPr>
          <p:cNvPr id="87" name="Google Shape;87;p1: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9c00a08efb_0_2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29c00a08efb_0_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9c00a08efb_0_4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9c00a08efb_0_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c00a08efb_0_7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29c00a08efb_0_7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c00a08efb_0_8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9c00a08efb_0_8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9c6cca1e0e_0_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9c6cca1e0e_0_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9c00a08efb_0_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9c00a08efb_0_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32.png"/><Relationship Id="rId4" Type="http://schemas.openxmlformats.org/officeDocument/2006/relationships/image" Target="../media/image3.jpg"/><Relationship Id="rId9"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36.png"/><Relationship Id="rId5" Type="http://schemas.openxmlformats.org/officeDocument/2006/relationships/image" Target="../media/image3.jpg"/><Relationship Id="rId10" Type="http://schemas.openxmlformats.org/officeDocument/2006/relationships/image" Target="../media/image35.jpg"/><Relationship Id="rId4" Type="http://schemas.openxmlformats.org/officeDocument/2006/relationships/image" Target="../media/image2.jpg"/><Relationship Id="rId9" Type="http://schemas.openxmlformats.org/officeDocument/2006/relationships/image" Target="../media/image34.jp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0.png"/><Relationship Id="rId5" Type="http://schemas.openxmlformats.org/officeDocument/2006/relationships/image" Target="../media/image4.jpg"/><Relationship Id="rId10" Type="http://schemas.openxmlformats.org/officeDocument/2006/relationships/image" Target="../media/image39.png"/><Relationship Id="rId4" Type="http://schemas.openxmlformats.org/officeDocument/2006/relationships/image" Target="../media/image3.jp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2.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jp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jpg"/><Relationship Id="rId10" Type="http://schemas.openxmlformats.org/officeDocument/2006/relationships/image" Target="../media/image24.jpg"/><Relationship Id="rId4" Type="http://schemas.openxmlformats.org/officeDocument/2006/relationships/image" Target="../media/image3.jpg"/><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28.jpg"/><Relationship Id="rId5" Type="http://schemas.openxmlformats.org/officeDocument/2006/relationships/image" Target="../media/image3.jpg"/><Relationship Id="rId10" Type="http://schemas.openxmlformats.org/officeDocument/2006/relationships/image" Target="../media/image27.jpg"/><Relationship Id="rId4" Type="http://schemas.openxmlformats.org/officeDocument/2006/relationships/image" Target="../media/image2.jpg"/><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337590"/>
            <a:ext cx="9144000" cy="23542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300"/>
              <a:buFont typeface="Calibri"/>
              <a:buNone/>
            </a:pPr>
            <a:r>
              <a:rPr lang="sl-SI" sz="5300" b="1"/>
              <a:t>DOGODEK EVROPSKEGA PARTNERSTVA ZA INOVACIJE - EIP</a:t>
            </a:r>
            <a:endParaRPr sz="4000" b="1"/>
          </a:p>
        </p:txBody>
      </p:sp>
      <p:pic>
        <p:nvPicPr>
          <p:cNvPr id="90" name="Google Shape;90;p1" title="logotip Evropskega partnerstva za inovacije na področju kmetijske produktivnosti in trajnosti"/>
          <p:cNvPicPr preferRelativeResize="0"/>
          <p:nvPr/>
        </p:nvPicPr>
        <p:blipFill rotWithShape="1">
          <a:blip r:embed="rId3">
            <a:alphaModFix/>
          </a:blip>
          <a:srcRect/>
          <a:stretch/>
        </p:blipFill>
        <p:spPr>
          <a:xfrm>
            <a:off x="5185687" y="2606128"/>
            <a:ext cx="1828800" cy="2401824"/>
          </a:xfrm>
          <a:prstGeom prst="rect">
            <a:avLst/>
          </a:prstGeom>
          <a:noFill/>
          <a:ln>
            <a:noFill/>
          </a:ln>
        </p:spPr>
      </p:pic>
      <p:sp>
        <p:nvSpPr>
          <p:cNvPr id="91" name="Google Shape;91;p1"/>
          <p:cNvSpPr txBox="1">
            <a:spLocks noGrp="1"/>
          </p:cNvSpPr>
          <p:nvPr>
            <p:ph type="subTitle" idx="1"/>
          </p:nvPr>
        </p:nvSpPr>
        <p:spPr>
          <a:xfrm>
            <a:off x="1395663" y="3602038"/>
            <a:ext cx="9465572" cy="2306084"/>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dk1"/>
              </a:buClr>
              <a:buSzPct val="108108"/>
              <a:buNone/>
            </a:pPr>
            <a:endParaRPr b="1"/>
          </a:p>
          <a:p>
            <a:pPr marL="0" lvl="0" indent="0" algn="ctr" rtl="0">
              <a:lnSpc>
                <a:spcPct val="90000"/>
              </a:lnSpc>
              <a:spcBef>
                <a:spcPts val="1000"/>
              </a:spcBef>
              <a:spcAft>
                <a:spcPts val="0"/>
              </a:spcAft>
              <a:buClr>
                <a:schemeClr val="dk1"/>
              </a:buClr>
              <a:buSzPct val="108108"/>
              <a:buNone/>
            </a:pPr>
            <a:endParaRPr b="1"/>
          </a:p>
          <a:p>
            <a:pPr marL="0" lvl="0" indent="0" algn="ctr" rtl="0">
              <a:lnSpc>
                <a:spcPct val="90000"/>
              </a:lnSpc>
              <a:spcBef>
                <a:spcPts val="1000"/>
              </a:spcBef>
              <a:spcAft>
                <a:spcPts val="0"/>
              </a:spcAft>
              <a:buClr>
                <a:schemeClr val="dk1"/>
              </a:buClr>
              <a:buSzPct val="108108"/>
              <a:buNone/>
            </a:pPr>
            <a:endParaRPr b="1"/>
          </a:p>
          <a:p>
            <a:pPr marL="0" lvl="0" indent="0" algn="ctr" rtl="0">
              <a:lnSpc>
                <a:spcPct val="90000"/>
              </a:lnSpc>
              <a:spcBef>
                <a:spcPts val="1000"/>
              </a:spcBef>
              <a:spcAft>
                <a:spcPts val="0"/>
              </a:spcAft>
              <a:buClr>
                <a:schemeClr val="dk1"/>
              </a:buClr>
              <a:buSzPct val="108108"/>
              <a:buNone/>
            </a:pPr>
            <a:r>
              <a:rPr lang="sl-SI" b="1"/>
              <a:t>ORGANIZIRA MINISTRSTVO ZA KMETIJSTVO, GOZDARSTVO IN PREHRANO</a:t>
            </a:r>
            <a:endParaRPr/>
          </a:p>
          <a:p>
            <a:pPr marL="0" lvl="0" indent="0" algn="ctr" rtl="0">
              <a:lnSpc>
                <a:spcPct val="90000"/>
              </a:lnSpc>
              <a:spcBef>
                <a:spcPts val="1000"/>
              </a:spcBef>
              <a:spcAft>
                <a:spcPts val="0"/>
              </a:spcAft>
              <a:buClr>
                <a:schemeClr val="dk1"/>
              </a:buClr>
              <a:buSzPct val="108108"/>
              <a:buNone/>
            </a:pPr>
            <a:r>
              <a:rPr lang="sl-SI" b="1"/>
              <a:t>Bled, 22. november 2023</a:t>
            </a:r>
            <a:endParaRPr/>
          </a:p>
        </p:txBody>
      </p:sp>
      <p:pic>
        <p:nvPicPr>
          <p:cNvPr id="92" name="Google Shape;92;p1" title="logotip Programa razvoja podeželja za odbdobje 2014-2020 in označenim virom sofinanciranja"/>
          <p:cNvPicPr preferRelativeResize="0"/>
          <p:nvPr/>
        </p:nvPicPr>
        <p:blipFill rotWithShape="1">
          <a:blip r:embed="rId4">
            <a:alphaModFix/>
          </a:blip>
          <a:srcRect/>
          <a:stretch/>
        </p:blipFill>
        <p:spPr>
          <a:xfrm>
            <a:off x="832645" y="6210682"/>
            <a:ext cx="2490493" cy="615142"/>
          </a:xfrm>
          <a:prstGeom prst="rect">
            <a:avLst/>
          </a:prstGeom>
          <a:noFill/>
          <a:ln>
            <a:noFill/>
          </a:ln>
        </p:spPr>
      </p:pic>
      <p:pic>
        <p:nvPicPr>
          <p:cNvPr id="93" name="Google Shape;93;p1" title="logotip Ministrstva za kmetijstvo, gozdarstvo in prehrano Republike Slovenije"/>
          <p:cNvPicPr preferRelativeResize="0"/>
          <p:nvPr/>
        </p:nvPicPr>
        <p:blipFill rotWithShape="1">
          <a:blip r:embed="rId5">
            <a:alphaModFix/>
          </a:blip>
          <a:srcRect/>
          <a:stretch/>
        </p:blipFill>
        <p:spPr>
          <a:xfrm>
            <a:off x="3251593" y="6262268"/>
            <a:ext cx="2438400" cy="511969"/>
          </a:xfrm>
          <a:prstGeom prst="rect">
            <a:avLst/>
          </a:prstGeom>
          <a:noFill/>
          <a:ln>
            <a:noFill/>
          </a:ln>
        </p:spPr>
      </p:pic>
      <p:pic>
        <p:nvPicPr>
          <p:cNvPr id="94" name="Google Shape;94;p1" title="logotip s prikazanim sloganom: Ideje in rešitve povezujejo!"/>
          <p:cNvPicPr preferRelativeResize="0"/>
          <p:nvPr/>
        </p:nvPicPr>
        <p:blipFill rotWithShape="1">
          <a:blip r:embed="rId6">
            <a:alphaModFix/>
          </a:blip>
          <a:srcRect/>
          <a:stretch/>
        </p:blipFill>
        <p:spPr>
          <a:xfrm>
            <a:off x="5742640" y="5993476"/>
            <a:ext cx="2543694" cy="864524"/>
          </a:xfrm>
          <a:prstGeom prst="rect">
            <a:avLst/>
          </a:prstGeom>
          <a:noFill/>
          <a:ln>
            <a:noFill/>
          </a:ln>
        </p:spPr>
      </p:pic>
      <p:pic>
        <p:nvPicPr>
          <p:cNvPr id="95" name="Google Shape;95;p1" title="logotip Evropskega partnerstva za inovacije na področju kmetijske produktivnosti in trajnosti"/>
          <p:cNvPicPr preferRelativeResize="0"/>
          <p:nvPr/>
        </p:nvPicPr>
        <p:blipFill rotWithShape="1">
          <a:blip r:embed="rId7">
            <a:alphaModFix/>
          </a:blip>
          <a:srcRect l="88837" t="17248" r="7788" b="70880"/>
          <a:stretch/>
        </p:blipFill>
        <p:spPr>
          <a:xfrm>
            <a:off x="8286334" y="5908122"/>
            <a:ext cx="863852" cy="949878"/>
          </a:xfrm>
          <a:prstGeom prst="rect">
            <a:avLst/>
          </a:prstGeom>
          <a:noFill/>
          <a:ln>
            <a:noFill/>
          </a:ln>
        </p:spPr>
      </p:pic>
      <p:pic>
        <p:nvPicPr>
          <p:cNvPr id="96" name="Google Shape;96;p1" title="logotip vodilnega partnerja JPZ Janez Zorko s. p."/>
          <p:cNvPicPr preferRelativeResize="0"/>
          <p:nvPr/>
        </p:nvPicPr>
        <p:blipFill rotWithShape="1">
          <a:blip r:embed="rId8">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g29c00a08efb_0_27"/>
          <p:cNvSpPr txBox="1">
            <a:spLocks noGrp="1"/>
          </p:cNvSpPr>
          <p:nvPr>
            <p:ph type="title"/>
          </p:nvPr>
        </p:nvSpPr>
        <p:spPr>
          <a:xfrm>
            <a:off x="0" y="0"/>
            <a:ext cx="121920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sz="5300" b="1"/>
              <a:t>DOSEDANJI REZULTATI </a:t>
            </a:r>
            <a:r>
              <a:rPr lang="sl-SI" sz="5077" b="1">
                <a:solidFill>
                  <a:srgbClr val="00B050"/>
                </a:solidFill>
              </a:rPr>
              <a:t>- Število delcev amonijaka</a:t>
            </a:r>
            <a:endParaRPr sz="3777" b="1">
              <a:solidFill>
                <a:srgbClr val="00B050"/>
              </a:solidFill>
            </a:endParaRPr>
          </a:p>
        </p:txBody>
      </p:sp>
      <p:pic>
        <p:nvPicPr>
          <p:cNvPr id="230" name="Google Shape;230;g29c00a08efb_0_27"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4" cy="615142"/>
          </a:xfrm>
          <a:prstGeom prst="rect">
            <a:avLst/>
          </a:prstGeom>
          <a:noFill/>
          <a:ln>
            <a:noFill/>
          </a:ln>
        </p:spPr>
      </p:pic>
      <p:pic>
        <p:nvPicPr>
          <p:cNvPr id="231" name="Google Shape;231;g29c00a08efb_0_27" title="logotip Ministrstva za kmetijstvo, gozdarstvo in prehrano Republike Slovenije"/>
          <p:cNvPicPr preferRelativeResize="0"/>
          <p:nvPr/>
        </p:nvPicPr>
        <p:blipFill rotWithShape="1">
          <a:blip r:embed="rId4">
            <a:alphaModFix/>
          </a:blip>
          <a:srcRect/>
          <a:stretch/>
        </p:blipFill>
        <p:spPr>
          <a:xfrm>
            <a:off x="3251593" y="6262268"/>
            <a:ext cx="2438399" cy="511969"/>
          </a:xfrm>
          <a:prstGeom prst="rect">
            <a:avLst/>
          </a:prstGeom>
          <a:noFill/>
          <a:ln>
            <a:noFill/>
          </a:ln>
        </p:spPr>
      </p:pic>
      <p:pic>
        <p:nvPicPr>
          <p:cNvPr id="232" name="Google Shape;232;g29c00a08efb_0_27"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233" name="Google Shape;233;g29c00a08efb_0_27" title="logotip Evropskega partnerstva za inovacije na področju kmetijske produktivnosti in trajnosti"/>
          <p:cNvPicPr preferRelativeResize="0"/>
          <p:nvPr/>
        </p:nvPicPr>
        <p:blipFill rotWithShape="1">
          <a:blip r:embed="rId6">
            <a:alphaModFix/>
          </a:blip>
          <a:srcRect l="88836" t="17247" r="7789" b="70879"/>
          <a:stretch/>
        </p:blipFill>
        <p:spPr>
          <a:xfrm>
            <a:off x="8286334" y="5908122"/>
            <a:ext cx="863851" cy="949879"/>
          </a:xfrm>
          <a:prstGeom prst="rect">
            <a:avLst/>
          </a:prstGeom>
          <a:noFill/>
          <a:ln>
            <a:noFill/>
          </a:ln>
        </p:spPr>
      </p:pic>
      <p:pic>
        <p:nvPicPr>
          <p:cNvPr id="234" name="Google Shape;234;g29c00a08efb_0_27"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235" name="Google Shape;235;g29c00a08efb_0_27">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7417318" y="908750"/>
            <a:ext cx="3605760" cy="5040488"/>
          </a:xfrm>
          <a:prstGeom prst="rect">
            <a:avLst/>
          </a:prstGeom>
          <a:noFill/>
          <a:ln>
            <a:noFill/>
          </a:ln>
        </p:spPr>
      </p:pic>
      <p:pic>
        <p:nvPicPr>
          <p:cNvPr id="236" name="Google Shape;236;g29c00a08efb_0_27">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3616875" y="916575"/>
            <a:ext cx="3605751" cy="5040492"/>
          </a:xfrm>
          <a:prstGeom prst="rect">
            <a:avLst/>
          </a:prstGeom>
          <a:noFill/>
          <a:ln>
            <a:noFill/>
          </a:ln>
        </p:spPr>
      </p:pic>
      <p:pic>
        <p:nvPicPr>
          <p:cNvPr id="237" name="Google Shape;237;g29c00a08efb_0_27">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564224" y="1907107"/>
            <a:ext cx="2687375" cy="3754141"/>
          </a:xfrm>
          <a:prstGeom prst="rect">
            <a:avLst/>
          </a:prstGeom>
          <a:noFill/>
          <a:ln>
            <a:noFill/>
          </a:ln>
        </p:spPr>
      </p:pic>
      <p:sp>
        <p:nvSpPr>
          <p:cNvPr id="238" name="Google Shape;238;g29c00a08efb_0_27"/>
          <p:cNvSpPr txBox="1"/>
          <p:nvPr/>
        </p:nvSpPr>
        <p:spPr>
          <a:xfrm>
            <a:off x="105063" y="1229224"/>
            <a:ext cx="36057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sl-SI" sz="2800" b="0" i="0" u="none" strike="noStrike" cap="none">
                <a:solidFill>
                  <a:srgbClr val="00B050"/>
                </a:solidFill>
                <a:latin typeface="Calibri"/>
                <a:ea typeface="Calibri"/>
                <a:cs typeface="Calibri"/>
                <a:sym typeface="Calibri"/>
              </a:rPr>
              <a:t>7.11.2023 - po mešanju</a:t>
            </a:r>
            <a:endParaRPr sz="2800" b="0" i="0" u="none" strike="noStrike" cap="none">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pic>
        <p:nvPicPr>
          <p:cNvPr id="243" name="Google Shape;243;g29c00a08efb_0_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 y="1905701"/>
            <a:ext cx="3076950" cy="2632896"/>
          </a:xfrm>
          <a:prstGeom prst="rect">
            <a:avLst/>
          </a:prstGeom>
          <a:noFill/>
          <a:ln>
            <a:noFill/>
          </a:ln>
        </p:spPr>
      </p:pic>
      <p:sp>
        <p:nvSpPr>
          <p:cNvPr id="244" name="Google Shape;244;g29c00a08efb_0_47"/>
          <p:cNvSpPr txBox="1">
            <a:spLocks noGrp="1"/>
          </p:cNvSpPr>
          <p:nvPr>
            <p:ph type="title"/>
          </p:nvPr>
        </p:nvSpPr>
        <p:spPr>
          <a:xfrm>
            <a:off x="0" y="0"/>
            <a:ext cx="121920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sz="5300" b="1"/>
              <a:t>DOSEDANJI REZULTATI </a:t>
            </a:r>
            <a:r>
              <a:rPr lang="sl-SI" sz="5077" b="1">
                <a:solidFill>
                  <a:srgbClr val="00B050"/>
                </a:solidFill>
              </a:rPr>
              <a:t>- Število delcev amonijaka</a:t>
            </a:r>
            <a:endParaRPr sz="3777" b="1">
              <a:solidFill>
                <a:srgbClr val="00B050"/>
              </a:solidFill>
            </a:endParaRPr>
          </a:p>
        </p:txBody>
      </p:sp>
      <p:pic>
        <p:nvPicPr>
          <p:cNvPr id="245" name="Google Shape;245;g29c00a08efb_0_47" title="logotip Programa razvoja podeželja za odbdobje 2014-2020 in označenim virom sofinanciranja"/>
          <p:cNvPicPr preferRelativeResize="0"/>
          <p:nvPr/>
        </p:nvPicPr>
        <p:blipFill rotWithShape="1">
          <a:blip r:embed="rId4">
            <a:alphaModFix/>
          </a:blip>
          <a:srcRect/>
          <a:stretch/>
        </p:blipFill>
        <p:spPr>
          <a:xfrm>
            <a:off x="832645" y="6210682"/>
            <a:ext cx="2490494" cy="615142"/>
          </a:xfrm>
          <a:prstGeom prst="rect">
            <a:avLst/>
          </a:prstGeom>
          <a:noFill/>
          <a:ln>
            <a:noFill/>
          </a:ln>
        </p:spPr>
      </p:pic>
      <p:pic>
        <p:nvPicPr>
          <p:cNvPr id="246" name="Google Shape;246;g29c00a08efb_0_47" title="logotip Ministrstva za kmetijstvo, gozdarstvo in prehrano Republike Slovenije"/>
          <p:cNvPicPr preferRelativeResize="0"/>
          <p:nvPr/>
        </p:nvPicPr>
        <p:blipFill rotWithShape="1">
          <a:blip r:embed="rId5">
            <a:alphaModFix/>
          </a:blip>
          <a:srcRect/>
          <a:stretch/>
        </p:blipFill>
        <p:spPr>
          <a:xfrm>
            <a:off x="3251593" y="6262268"/>
            <a:ext cx="2438399" cy="511969"/>
          </a:xfrm>
          <a:prstGeom prst="rect">
            <a:avLst/>
          </a:prstGeom>
          <a:noFill/>
          <a:ln>
            <a:noFill/>
          </a:ln>
        </p:spPr>
      </p:pic>
      <p:pic>
        <p:nvPicPr>
          <p:cNvPr id="247" name="Google Shape;247;g29c00a08efb_0_47" title="logotip s prikazanim sloganom: Ideje in rešitve povezujejo!"/>
          <p:cNvPicPr preferRelativeResize="0"/>
          <p:nvPr/>
        </p:nvPicPr>
        <p:blipFill rotWithShape="1">
          <a:blip r:embed="rId6">
            <a:alphaModFix/>
          </a:blip>
          <a:srcRect/>
          <a:stretch/>
        </p:blipFill>
        <p:spPr>
          <a:xfrm>
            <a:off x="5742640" y="5993476"/>
            <a:ext cx="2543694" cy="864524"/>
          </a:xfrm>
          <a:prstGeom prst="rect">
            <a:avLst/>
          </a:prstGeom>
          <a:noFill/>
          <a:ln>
            <a:noFill/>
          </a:ln>
        </p:spPr>
      </p:pic>
      <p:pic>
        <p:nvPicPr>
          <p:cNvPr id="248" name="Google Shape;248;g29c00a08efb_0_47" title="logotip Evropskega partnerstva za inovacije na področju kmetijske produktivnosti in trajnosti"/>
          <p:cNvPicPr preferRelativeResize="0"/>
          <p:nvPr/>
        </p:nvPicPr>
        <p:blipFill rotWithShape="1">
          <a:blip r:embed="rId7">
            <a:alphaModFix/>
          </a:blip>
          <a:srcRect l="88836" t="17247" r="7789" b="70879"/>
          <a:stretch/>
        </p:blipFill>
        <p:spPr>
          <a:xfrm>
            <a:off x="8286334" y="5908122"/>
            <a:ext cx="863851" cy="949879"/>
          </a:xfrm>
          <a:prstGeom prst="rect">
            <a:avLst/>
          </a:prstGeom>
          <a:noFill/>
          <a:ln>
            <a:noFill/>
          </a:ln>
        </p:spPr>
      </p:pic>
      <p:pic>
        <p:nvPicPr>
          <p:cNvPr id="249" name="Google Shape;249;g29c00a08efb_0_47" title="logotip vodilnega partnerja JPZ Janez Zorko s. p."/>
          <p:cNvPicPr preferRelativeResize="0"/>
          <p:nvPr/>
        </p:nvPicPr>
        <p:blipFill rotWithShape="1">
          <a:blip r:embed="rId8">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250" name="Google Shape;250;g29c00a08efb_0_47">
            <a:extLst>
              <a:ext uri="{C183D7F6-B498-43B3-948B-1728B52AA6E4}">
                <adec:decorative xmlns:adec="http://schemas.microsoft.com/office/drawing/2017/decorative" val="1"/>
              </a:ext>
            </a:extLst>
          </p:cNvPr>
          <p:cNvPicPr preferRelativeResize="0"/>
          <p:nvPr/>
        </p:nvPicPr>
        <p:blipFill rotWithShape="1">
          <a:blip r:embed="rId9">
            <a:alphaModFix/>
          </a:blip>
          <a:srcRect l="17019"/>
          <a:stretch/>
        </p:blipFill>
        <p:spPr>
          <a:xfrm>
            <a:off x="7679525" y="1848963"/>
            <a:ext cx="4173152" cy="3956301"/>
          </a:xfrm>
          <a:prstGeom prst="rect">
            <a:avLst/>
          </a:prstGeom>
          <a:noFill/>
          <a:ln>
            <a:noFill/>
          </a:ln>
        </p:spPr>
      </p:pic>
      <p:pic>
        <p:nvPicPr>
          <p:cNvPr id="251" name="Google Shape;251;g29c00a08efb_0_47">
            <a:extLst>
              <a:ext uri="{C183D7F6-B498-43B3-948B-1728B52AA6E4}">
                <adec:decorative xmlns:adec="http://schemas.microsoft.com/office/drawing/2017/decorative" val="1"/>
              </a:ext>
            </a:extLst>
          </p:cNvPr>
          <p:cNvPicPr preferRelativeResize="0"/>
          <p:nvPr/>
        </p:nvPicPr>
        <p:blipFill rotWithShape="1">
          <a:blip r:embed="rId10">
            <a:alphaModFix/>
          </a:blip>
          <a:srcRect r="14162"/>
          <a:stretch/>
        </p:blipFill>
        <p:spPr>
          <a:xfrm>
            <a:off x="3219825" y="1848915"/>
            <a:ext cx="4316824" cy="3956349"/>
          </a:xfrm>
          <a:prstGeom prst="rect">
            <a:avLst/>
          </a:prstGeom>
          <a:noFill/>
          <a:ln>
            <a:noFill/>
          </a:ln>
        </p:spPr>
      </p:pic>
      <p:sp>
        <p:nvSpPr>
          <p:cNvPr id="252" name="Google Shape;252;g29c00a08efb_0_47"/>
          <p:cNvSpPr txBox="1"/>
          <p:nvPr/>
        </p:nvSpPr>
        <p:spPr>
          <a:xfrm>
            <a:off x="140400" y="1229224"/>
            <a:ext cx="48684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sl-SI" sz="2800" b="0" i="0" u="none" strike="noStrike" cap="none">
                <a:solidFill>
                  <a:srgbClr val="00B050"/>
                </a:solidFill>
                <a:latin typeface="Calibri"/>
                <a:ea typeface="Calibri"/>
                <a:cs typeface="Calibri"/>
                <a:sym typeface="Calibri"/>
              </a:rPr>
              <a:t>7.11.2023 - po razvozu (v zvonu)</a:t>
            </a:r>
            <a:endParaRPr sz="2800" b="0" i="0" u="none" strike="noStrike" cap="none">
              <a:solidFill>
                <a:srgbClr val="00B050"/>
              </a:solidFill>
              <a:latin typeface="Calibri"/>
              <a:ea typeface="Calibri"/>
              <a:cs typeface="Calibri"/>
              <a:sym typeface="Calibri"/>
            </a:endParaRPr>
          </a:p>
        </p:txBody>
      </p:sp>
      <p:pic>
        <p:nvPicPr>
          <p:cNvPr id="253" name="Google Shape;253;g29c00a08efb_0_47">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874761" y="4398124"/>
            <a:ext cx="1327436" cy="15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6"/>
          <p:cNvSpPr txBox="1">
            <a:spLocks noGrp="1"/>
          </p:cNvSpPr>
          <p:nvPr>
            <p:ph type="title"/>
          </p:nvPr>
        </p:nvSpPr>
        <p:spPr>
          <a:xfrm>
            <a:off x="177400" y="7937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sz="5300" b="1"/>
              <a:t>DOSEDANJI REZULTATI </a:t>
            </a:r>
            <a:r>
              <a:rPr lang="sl-SI" sz="5300" b="1">
                <a:solidFill>
                  <a:srgbClr val="00B050"/>
                </a:solidFill>
              </a:rPr>
              <a:t>- Analize gnojevk</a:t>
            </a:r>
            <a:endParaRPr sz="4000" b="1">
              <a:solidFill>
                <a:srgbClr val="00B050"/>
              </a:solidFill>
            </a:endParaRPr>
          </a:p>
        </p:txBody>
      </p:sp>
      <p:pic>
        <p:nvPicPr>
          <p:cNvPr id="259" name="Google Shape;259;p6"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3" cy="615142"/>
          </a:xfrm>
          <a:prstGeom prst="rect">
            <a:avLst/>
          </a:prstGeom>
          <a:noFill/>
          <a:ln>
            <a:noFill/>
          </a:ln>
        </p:spPr>
      </p:pic>
      <p:pic>
        <p:nvPicPr>
          <p:cNvPr id="260" name="Google Shape;260;p6" title="logotip Ministrstva za kmetijstvo, gozdarstvo in prehrano Republike Slovenije"/>
          <p:cNvPicPr preferRelativeResize="0"/>
          <p:nvPr/>
        </p:nvPicPr>
        <p:blipFill rotWithShape="1">
          <a:blip r:embed="rId4">
            <a:alphaModFix/>
          </a:blip>
          <a:srcRect/>
          <a:stretch/>
        </p:blipFill>
        <p:spPr>
          <a:xfrm>
            <a:off x="3251593" y="6262268"/>
            <a:ext cx="2438400" cy="511969"/>
          </a:xfrm>
          <a:prstGeom prst="rect">
            <a:avLst/>
          </a:prstGeom>
          <a:noFill/>
          <a:ln>
            <a:noFill/>
          </a:ln>
        </p:spPr>
      </p:pic>
      <p:pic>
        <p:nvPicPr>
          <p:cNvPr id="261" name="Google Shape;261;p6"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262" name="Google Shape;262;p6" title="logotip Evropskega partnerstva za inovacije na področju kmetijske produktivnosti in trajnosti"/>
          <p:cNvPicPr preferRelativeResize="0"/>
          <p:nvPr/>
        </p:nvPicPr>
        <p:blipFill rotWithShape="1">
          <a:blip r:embed="rId6">
            <a:alphaModFix/>
          </a:blip>
          <a:srcRect l="88837" t="17248" r="7788" b="70880"/>
          <a:stretch/>
        </p:blipFill>
        <p:spPr>
          <a:xfrm>
            <a:off x="8286334" y="5908122"/>
            <a:ext cx="863852" cy="949878"/>
          </a:xfrm>
          <a:prstGeom prst="rect">
            <a:avLst/>
          </a:prstGeom>
          <a:noFill/>
          <a:ln>
            <a:noFill/>
          </a:ln>
        </p:spPr>
      </p:pic>
      <p:pic>
        <p:nvPicPr>
          <p:cNvPr id="263" name="Google Shape;263;p6"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sp>
        <p:nvSpPr>
          <p:cNvPr id="264" name="Google Shape;264;p6">
            <a:extLst>
              <a:ext uri="{C183D7F6-B498-43B3-948B-1728B52AA6E4}">
                <adec:decorative xmlns:adec="http://schemas.microsoft.com/office/drawing/2017/decorative" val="1"/>
              </a:ext>
            </a:extLst>
          </p:cNvPr>
          <p:cNvSpPr/>
          <p:nvPr/>
        </p:nvSpPr>
        <p:spPr>
          <a:xfrm>
            <a:off x="8551672" y="5594239"/>
            <a:ext cx="1456550" cy="410700"/>
          </a:xfrm>
          <a:prstGeom prst="leftArrow">
            <a:avLst>
              <a:gd name="adj1" fmla="val 50000"/>
              <a:gd name="adj2" fmla="val 5000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65" name="Google Shape;265;p6">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88108" y="1052736"/>
            <a:ext cx="3391668" cy="3744416"/>
          </a:xfrm>
          <a:prstGeom prst="rect">
            <a:avLst/>
          </a:prstGeom>
          <a:noFill/>
          <a:ln>
            <a:noFill/>
          </a:ln>
        </p:spPr>
      </p:pic>
      <p:pic>
        <p:nvPicPr>
          <p:cNvPr id="266" name="Google Shape;266;p6">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6246576" y="1052736"/>
            <a:ext cx="3881872" cy="3744416"/>
          </a:xfrm>
          <a:prstGeom prst="rect">
            <a:avLst/>
          </a:prstGeom>
          <a:noFill/>
          <a:ln>
            <a:noFill/>
          </a:ln>
        </p:spPr>
      </p:pic>
      <p:pic>
        <p:nvPicPr>
          <p:cNvPr id="267" name="Google Shape;267;p6">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10122994" y="2814454"/>
            <a:ext cx="1661638" cy="987350"/>
          </a:xfrm>
          <a:prstGeom prst="rect">
            <a:avLst/>
          </a:prstGeom>
          <a:noFill/>
          <a:ln>
            <a:noFill/>
          </a:ln>
        </p:spPr>
      </p:pic>
      <p:pic>
        <p:nvPicPr>
          <p:cNvPr id="268" name="Google Shape;268;p6">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4295800" y="2742104"/>
            <a:ext cx="1512227" cy="845068"/>
          </a:xfrm>
          <a:prstGeom prst="rect">
            <a:avLst/>
          </a:prstGeom>
          <a:noFill/>
          <a:ln>
            <a:noFill/>
          </a:ln>
        </p:spPr>
      </p:pic>
      <p:sp>
        <p:nvSpPr>
          <p:cNvPr id="269" name="Google Shape;269;p6">
            <a:extLst>
              <a:ext uri="{C183D7F6-B498-43B3-948B-1728B52AA6E4}">
                <adec:decorative xmlns:adec="http://schemas.microsoft.com/office/drawing/2017/decorative" val="1"/>
              </a:ext>
            </a:extLst>
          </p:cNvPr>
          <p:cNvSpPr/>
          <p:nvPr/>
        </p:nvSpPr>
        <p:spPr>
          <a:xfrm rot="-5400000">
            <a:off x="10266546" y="2126938"/>
            <a:ext cx="1185312" cy="410700"/>
          </a:xfrm>
          <a:prstGeom prst="leftArrow">
            <a:avLst>
              <a:gd name="adj1" fmla="val 50000"/>
              <a:gd name="adj2" fmla="val 5000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70" name="Google Shape;270;p6">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2279576" y="4897149"/>
            <a:ext cx="6153150" cy="1095375"/>
          </a:xfrm>
          <a:prstGeom prst="rect">
            <a:avLst/>
          </a:prstGeom>
          <a:noFill/>
          <a:ln>
            <a:noFill/>
          </a:ln>
        </p:spPr>
      </p:pic>
      <p:sp>
        <p:nvSpPr>
          <p:cNvPr id="271" name="Google Shape;271;p6"/>
          <p:cNvSpPr txBox="1"/>
          <p:nvPr/>
        </p:nvSpPr>
        <p:spPr>
          <a:xfrm>
            <a:off x="8712280" y="5229200"/>
            <a:ext cx="158417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l-SI" sz="2000" b="1" i="0" u="none" strike="noStrike" cap="none">
                <a:solidFill>
                  <a:srgbClr val="000000"/>
                </a:solidFill>
                <a:latin typeface="Arial"/>
                <a:ea typeface="Arial"/>
                <a:cs typeface="Arial"/>
                <a:sym typeface="Arial"/>
              </a:rPr>
              <a:t>2.75 x nižji</a:t>
            </a:r>
            <a:endParaRPr sz="2000" b="1" i="0" u="none" strike="noStrike" cap="none">
              <a:solidFill>
                <a:srgbClr val="000000"/>
              </a:solidFill>
              <a:latin typeface="Arial"/>
              <a:ea typeface="Arial"/>
              <a:cs typeface="Arial"/>
              <a:sym typeface="Arial"/>
            </a:endParaRPr>
          </a:p>
        </p:txBody>
      </p:sp>
      <p:sp>
        <p:nvSpPr>
          <p:cNvPr id="272" name="Google Shape;272;p6">
            <a:extLst>
              <a:ext uri="{C183D7F6-B498-43B3-948B-1728B52AA6E4}">
                <adec:decorative xmlns:adec="http://schemas.microsoft.com/office/drawing/2017/decorative" val="1"/>
              </a:ext>
            </a:extLst>
          </p:cNvPr>
          <p:cNvSpPr/>
          <p:nvPr/>
        </p:nvSpPr>
        <p:spPr>
          <a:xfrm>
            <a:off x="5759952" y="4797152"/>
            <a:ext cx="1008112" cy="1207787"/>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3" name="Google Shape;273;p6">
            <a:extLst>
              <a:ext uri="{C183D7F6-B498-43B3-948B-1728B52AA6E4}">
                <adec:decorative xmlns:adec="http://schemas.microsoft.com/office/drawing/2017/decorative" val="1"/>
              </a:ext>
            </a:extLst>
          </p:cNvPr>
          <p:cNvSpPr/>
          <p:nvPr/>
        </p:nvSpPr>
        <p:spPr>
          <a:xfrm rot="-5400000">
            <a:off x="4459258" y="1944098"/>
            <a:ext cx="1185312" cy="410700"/>
          </a:xfrm>
          <a:prstGeom prst="leftArrow">
            <a:avLst>
              <a:gd name="adj1" fmla="val 50000"/>
              <a:gd name="adj2" fmla="val 5000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TextBox 1"/>
          <p:cNvSpPr txBox="1"/>
          <p:nvPr/>
        </p:nvSpPr>
        <p:spPr>
          <a:xfrm>
            <a:off x="10290672" y="3813908"/>
            <a:ext cx="1394193" cy="523220"/>
          </a:xfrm>
          <a:prstGeom prst="rect">
            <a:avLst/>
          </a:prstGeom>
          <a:noFill/>
        </p:spPr>
        <p:txBody>
          <a:bodyPr wrap="square" rtlCol="0">
            <a:spAutoFit/>
          </a:bodyPr>
          <a:lstStyle/>
          <a:p>
            <a:r>
              <a:rPr lang="sl-SI" b="1" dirty="0"/>
              <a:t>     PITANCI</a:t>
            </a:r>
          </a:p>
          <a:p>
            <a:r>
              <a:rPr lang="sl-SI" b="1" dirty="0"/>
              <a:t> &gt; Kg N v 1m3</a:t>
            </a:r>
          </a:p>
        </p:txBody>
      </p:sp>
      <p:sp>
        <p:nvSpPr>
          <p:cNvPr id="19" name="TextBox 18"/>
          <p:cNvSpPr txBox="1"/>
          <p:nvPr/>
        </p:nvSpPr>
        <p:spPr>
          <a:xfrm>
            <a:off x="4356760" y="3649404"/>
            <a:ext cx="1394193" cy="523220"/>
          </a:xfrm>
          <a:prstGeom prst="rect">
            <a:avLst/>
          </a:prstGeom>
          <a:noFill/>
        </p:spPr>
        <p:txBody>
          <a:bodyPr wrap="square" rtlCol="0">
            <a:spAutoFit/>
          </a:bodyPr>
          <a:lstStyle/>
          <a:p>
            <a:r>
              <a:rPr lang="sl-SI" b="1" dirty="0"/>
              <a:t>  PLEMENKE</a:t>
            </a:r>
          </a:p>
          <a:p>
            <a:r>
              <a:rPr lang="sl-SI" b="1" dirty="0"/>
              <a:t>&gt; Kg N v 1m3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269" grpId="0" animBg="1"/>
      <p:bldP spid="271" grpId="0"/>
      <p:bldP spid="272" grpId="0" animBg="1"/>
      <p:bldP spid="273" grpId="0" animBg="1"/>
      <p:bldP spid="2"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7"/>
          <p:cNvSpPr txBox="1">
            <a:spLocks noGrp="1"/>
          </p:cNvSpPr>
          <p:nvPr>
            <p:ph type="title"/>
          </p:nvPr>
        </p:nvSpPr>
        <p:spPr>
          <a:xfrm>
            <a:off x="838200" y="159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ZAKLJUČEK</a:t>
            </a:r>
            <a:endParaRPr sz="4000" b="1"/>
          </a:p>
        </p:txBody>
      </p:sp>
      <p:sp>
        <p:nvSpPr>
          <p:cNvPr id="279" name="Google Shape;279;p7"/>
          <p:cNvSpPr txBox="1">
            <a:spLocks noGrp="1"/>
          </p:cNvSpPr>
          <p:nvPr>
            <p:ph type="body" idx="1"/>
          </p:nvPr>
        </p:nvSpPr>
        <p:spPr>
          <a:xfrm>
            <a:off x="357200" y="946550"/>
            <a:ext cx="11430000" cy="5230500"/>
          </a:xfrm>
          <a:prstGeom prst="rect">
            <a:avLst/>
          </a:prstGeom>
          <a:noFill/>
          <a:ln>
            <a:noFill/>
          </a:ln>
        </p:spPr>
        <p:txBody>
          <a:bodyPr spcFirstLastPara="1" wrap="square" lIns="91425" tIns="45700" rIns="91425" bIns="45700" anchor="t" anchorCtr="0">
            <a:normAutofit fontScale="85000" lnSpcReduction="20000"/>
          </a:bodyPr>
          <a:lstStyle/>
          <a:p>
            <a:pPr marL="457200" lvl="0" indent="-325755" algn="l" rtl="0">
              <a:lnSpc>
                <a:spcPct val="90000"/>
              </a:lnSpc>
              <a:spcBef>
                <a:spcPts val="0"/>
              </a:spcBef>
              <a:spcAft>
                <a:spcPts val="0"/>
              </a:spcAft>
              <a:buClr>
                <a:srgbClr val="00B050"/>
              </a:buClr>
              <a:buSzPct val="64285"/>
              <a:buChar char="•"/>
            </a:pPr>
            <a:r>
              <a:rPr lang="sl-SI" i="1">
                <a:solidFill>
                  <a:srgbClr val="00B050"/>
                </a:solidFill>
              </a:rPr>
              <a:t>Nadaljevanje izvajanja praktičnih preizkusov (tretmanov, razvozov gnojevk) pri sodelujočih kmetijskih gospodarstvih</a:t>
            </a:r>
            <a:endParaRPr i="1">
              <a:solidFill>
                <a:srgbClr val="00B050"/>
              </a:solidFill>
            </a:endParaRPr>
          </a:p>
          <a:p>
            <a:pPr marL="457200" lvl="0" indent="0" algn="l" rtl="0">
              <a:lnSpc>
                <a:spcPct val="90000"/>
              </a:lnSpc>
              <a:spcBef>
                <a:spcPts val="0"/>
              </a:spcBef>
              <a:spcAft>
                <a:spcPts val="0"/>
              </a:spcAft>
              <a:buSzPct val="75630"/>
              <a:buNone/>
            </a:pPr>
            <a:endParaRPr i="1">
              <a:solidFill>
                <a:srgbClr val="00B050"/>
              </a:solidFill>
            </a:endParaRPr>
          </a:p>
          <a:p>
            <a:pPr marL="457200" lvl="0" indent="-325755" algn="l" rtl="0">
              <a:lnSpc>
                <a:spcPct val="90000"/>
              </a:lnSpc>
              <a:spcBef>
                <a:spcPts val="0"/>
              </a:spcBef>
              <a:spcAft>
                <a:spcPts val="0"/>
              </a:spcAft>
              <a:buClr>
                <a:srgbClr val="00B050"/>
              </a:buClr>
              <a:buSzPct val="64285"/>
              <a:buChar char="•"/>
            </a:pPr>
            <a:r>
              <a:rPr lang="sl-SI" i="1">
                <a:solidFill>
                  <a:srgbClr val="00B050"/>
                </a:solidFill>
              </a:rPr>
              <a:t>Zbiranje podatkov, merjenje, vzorčenje in opravljanje analiz vzorcev ter njihova interpretacija.</a:t>
            </a:r>
            <a:endParaRPr i="1">
              <a:solidFill>
                <a:srgbClr val="00B050"/>
              </a:solidFill>
            </a:endParaRPr>
          </a:p>
          <a:p>
            <a:pPr marL="457200" lvl="0" indent="0" algn="l" rtl="0">
              <a:lnSpc>
                <a:spcPct val="90000"/>
              </a:lnSpc>
              <a:spcBef>
                <a:spcPts val="0"/>
              </a:spcBef>
              <a:spcAft>
                <a:spcPts val="0"/>
              </a:spcAft>
              <a:buSzPct val="75630"/>
              <a:buNone/>
            </a:pPr>
            <a:endParaRPr i="1">
              <a:solidFill>
                <a:srgbClr val="00B050"/>
              </a:solidFill>
            </a:endParaRPr>
          </a:p>
          <a:p>
            <a:pPr marL="457200" lvl="0" indent="-325755" algn="l" rtl="0">
              <a:lnSpc>
                <a:spcPct val="90000"/>
              </a:lnSpc>
              <a:spcBef>
                <a:spcPts val="0"/>
              </a:spcBef>
              <a:spcAft>
                <a:spcPts val="0"/>
              </a:spcAft>
              <a:buClr>
                <a:srgbClr val="00B050"/>
              </a:buClr>
              <a:buSzPct val="64285"/>
              <a:buChar char="•"/>
            </a:pPr>
            <a:r>
              <a:rPr lang="sl-SI" i="1">
                <a:solidFill>
                  <a:srgbClr val="00B050"/>
                </a:solidFill>
              </a:rPr>
              <a:t>Priprava gnojilnih načrtov v skladu z načeli preciznega kmetijstva </a:t>
            </a:r>
            <a:endParaRPr i="1">
              <a:solidFill>
                <a:srgbClr val="00B050"/>
              </a:solidFill>
            </a:endParaRPr>
          </a:p>
          <a:p>
            <a:pPr marL="457200" lvl="0" indent="0" algn="l" rtl="0">
              <a:lnSpc>
                <a:spcPct val="90000"/>
              </a:lnSpc>
              <a:spcBef>
                <a:spcPts val="0"/>
              </a:spcBef>
              <a:spcAft>
                <a:spcPts val="0"/>
              </a:spcAft>
              <a:buSzPct val="75630"/>
              <a:buNone/>
            </a:pPr>
            <a:endParaRPr i="1">
              <a:solidFill>
                <a:srgbClr val="00B050"/>
              </a:solidFill>
            </a:endParaRPr>
          </a:p>
          <a:p>
            <a:pPr marL="457200" lvl="0" indent="-325755" algn="l" rtl="0">
              <a:lnSpc>
                <a:spcPct val="90000"/>
              </a:lnSpc>
              <a:spcBef>
                <a:spcPts val="0"/>
              </a:spcBef>
              <a:spcAft>
                <a:spcPts val="0"/>
              </a:spcAft>
              <a:buClr>
                <a:srgbClr val="00B050"/>
              </a:buClr>
              <a:buSzPct val="64285"/>
              <a:buChar char="•"/>
            </a:pPr>
            <a:r>
              <a:rPr lang="sl-SI" i="1">
                <a:solidFill>
                  <a:srgbClr val="00B050"/>
                </a:solidFill>
              </a:rPr>
              <a:t>Izračun ogljičnega odtisa sodelujočih kmetijskih gospodarstev.</a:t>
            </a:r>
            <a:endParaRPr i="1">
              <a:solidFill>
                <a:srgbClr val="00B050"/>
              </a:solidFill>
            </a:endParaRPr>
          </a:p>
          <a:p>
            <a:pPr marL="457200" lvl="0" indent="0" algn="l" rtl="0">
              <a:lnSpc>
                <a:spcPct val="90000"/>
              </a:lnSpc>
              <a:spcBef>
                <a:spcPts val="0"/>
              </a:spcBef>
              <a:spcAft>
                <a:spcPts val="0"/>
              </a:spcAft>
              <a:buSzPct val="75630"/>
              <a:buNone/>
            </a:pPr>
            <a:endParaRPr i="1">
              <a:solidFill>
                <a:srgbClr val="00B050"/>
              </a:solidFill>
            </a:endParaRPr>
          </a:p>
          <a:p>
            <a:pPr marL="457200" lvl="0" indent="-325755" algn="l" rtl="0">
              <a:lnSpc>
                <a:spcPct val="90000"/>
              </a:lnSpc>
              <a:spcBef>
                <a:spcPts val="0"/>
              </a:spcBef>
              <a:spcAft>
                <a:spcPts val="0"/>
              </a:spcAft>
              <a:buClr>
                <a:srgbClr val="00B050"/>
              </a:buClr>
              <a:buSzPct val="64285"/>
              <a:buChar char="•"/>
            </a:pPr>
            <a:r>
              <a:rPr lang="sl-SI" i="1">
                <a:solidFill>
                  <a:srgbClr val="00B050"/>
                </a:solidFill>
              </a:rPr>
              <a:t>Prenos znanja</a:t>
            </a:r>
            <a:endParaRPr i="1">
              <a:solidFill>
                <a:srgbClr val="00B050"/>
              </a:solidFill>
            </a:endParaRPr>
          </a:p>
          <a:p>
            <a:pPr marL="457200" lvl="0" indent="0" algn="l" rtl="0">
              <a:lnSpc>
                <a:spcPct val="90000"/>
              </a:lnSpc>
              <a:spcBef>
                <a:spcPts val="0"/>
              </a:spcBef>
              <a:spcAft>
                <a:spcPts val="0"/>
              </a:spcAft>
              <a:buSzPct val="75630"/>
              <a:buNone/>
            </a:pPr>
            <a:endParaRPr i="1">
              <a:solidFill>
                <a:srgbClr val="00B050"/>
              </a:solidFill>
            </a:endParaRPr>
          </a:p>
          <a:p>
            <a:pPr marL="457200" lvl="0" indent="-325755" algn="l" rtl="0">
              <a:lnSpc>
                <a:spcPct val="90000"/>
              </a:lnSpc>
              <a:spcBef>
                <a:spcPts val="0"/>
              </a:spcBef>
              <a:spcAft>
                <a:spcPts val="0"/>
              </a:spcAft>
              <a:buClr>
                <a:srgbClr val="00B050"/>
              </a:buClr>
              <a:buSzPct val="64285"/>
              <a:buChar char="•"/>
            </a:pPr>
            <a:r>
              <a:rPr lang="sl-SI" i="1">
                <a:solidFill>
                  <a:srgbClr val="00B050"/>
                </a:solidFill>
              </a:rPr>
              <a:t>Širjenje rezultatov </a:t>
            </a:r>
            <a:endParaRPr i="1">
              <a:solidFill>
                <a:srgbClr val="00B050"/>
              </a:solidFill>
            </a:endParaRPr>
          </a:p>
          <a:p>
            <a:pPr marL="457200" lvl="0" indent="0" algn="l" rtl="0">
              <a:lnSpc>
                <a:spcPct val="90000"/>
              </a:lnSpc>
              <a:spcBef>
                <a:spcPts val="0"/>
              </a:spcBef>
              <a:spcAft>
                <a:spcPts val="0"/>
              </a:spcAft>
              <a:buSzPct val="75630"/>
              <a:buNone/>
            </a:pPr>
            <a:endParaRPr i="1">
              <a:solidFill>
                <a:srgbClr val="00B050"/>
              </a:solidFill>
            </a:endParaRPr>
          </a:p>
          <a:p>
            <a:pPr marL="457200" lvl="0" indent="-325755" algn="l" rtl="0">
              <a:lnSpc>
                <a:spcPct val="90000"/>
              </a:lnSpc>
              <a:spcBef>
                <a:spcPts val="0"/>
              </a:spcBef>
              <a:spcAft>
                <a:spcPts val="0"/>
              </a:spcAft>
              <a:buClr>
                <a:srgbClr val="00B050"/>
              </a:buClr>
              <a:buSzPct val="64285"/>
              <a:buChar char="•"/>
            </a:pPr>
            <a:r>
              <a:rPr lang="sl-SI" i="1">
                <a:solidFill>
                  <a:srgbClr val="00B050"/>
                </a:solidFill>
              </a:rPr>
              <a:t>Največjo korist od rezultatov in potencialni uporabniki pridobljene rešitve so vsa kmetijska gospodarstva, ki se ukvarjajo z govedorejo in prašičereju v primeru, da živina vsaj del leta preživi v hlevu.Posredno pa bodo rezultati koristni tudi za kmetijske svetovalce, izobraževalne institucije, ki se ukvarjajo s področjem kmetijstva ter tudi za lokalno prebivalstvo.</a:t>
            </a:r>
            <a:endParaRPr i="1">
              <a:solidFill>
                <a:srgbClr val="00B050"/>
              </a:solidFill>
            </a:endParaRPr>
          </a:p>
        </p:txBody>
      </p:sp>
      <p:pic>
        <p:nvPicPr>
          <p:cNvPr id="280" name="Google Shape;280;p7"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3" cy="615142"/>
          </a:xfrm>
          <a:prstGeom prst="rect">
            <a:avLst/>
          </a:prstGeom>
          <a:noFill/>
          <a:ln>
            <a:noFill/>
          </a:ln>
        </p:spPr>
      </p:pic>
      <p:pic>
        <p:nvPicPr>
          <p:cNvPr id="281" name="Google Shape;281;p7" title="logotip Ministrstva za kmetijstvo, gozdarstvo in prehrano Republike Slovenije"/>
          <p:cNvPicPr preferRelativeResize="0"/>
          <p:nvPr/>
        </p:nvPicPr>
        <p:blipFill rotWithShape="1">
          <a:blip r:embed="rId4">
            <a:alphaModFix/>
          </a:blip>
          <a:srcRect/>
          <a:stretch/>
        </p:blipFill>
        <p:spPr>
          <a:xfrm>
            <a:off x="3251593" y="6262268"/>
            <a:ext cx="2438400" cy="511969"/>
          </a:xfrm>
          <a:prstGeom prst="rect">
            <a:avLst/>
          </a:prstGeom>
          <a:noFill/>
          <a:ln>
            <a:noFill/>
          </a:ln>
        </p:spPr>
      </p:pic>
      <p:pic>
        <p:nvPicPr>
          <p:cNvPr id="282" name="Google Shape;282;p7"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283" name="Google Shape;283;p7" title="logotip Evropskega partnerstva za inovacije na področju kmetijske produktivnosti in trajnosti"/>
          <p:cNvPicPr preferRelativeResize="0"/>
          <p:nvPr/>
        </p:nvPicPr>
        <p:blipFill rotWithShape="1">
          <a:blip r:embed="rId6">
            <a:alphaModFix/>
          </a:blip>
          <a:srcRect l="88837" t="17248" r="7788" b="70880"/>
          <a:stretch/>
        </p:blipFill>
        <p:spPr>
          <a:xfrm>
            <a:off x="8286334" y="5908122"/>
            <a:ext cx="863852" cy="949878"/>
          </a:xfrm>
          <a:prstGeom prst="rect">
            <a:avLst/>
          </a:prstGeom>
          <a:noFill/>
          <a:ln>
            <a:noFill/>
          </a:ln>
        </p:spPr>
      </p:pic>
      <p:pic>
        <p:nvPicPr>
          <p:cNvPr id="284" name="Google Shape;284;p7"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TRIKOTNIK ZNANJA</a:t>
            </a:r>
            <a:endParaRPr sz="4000" b="1"/>
          </a:p>
        </p:txBody>
      </p:sp>
      <p:pic>
        <p:nvPicPr>
          <p:cNvPr id="290" name="Google Shape;290;p8" descr="Fotografija prikazuje povezavo med kmetovalcem, svetovalcem in razikovalcem v obliki trikotnika znanja in ki predstavlja osnovo za izvajanje projektov Evropskega partnerstva za inovacije." title="Trikotnik znanja Evropskega partnerstva za inovacije"/>
          <p:cNvPicPr preferRelativeResize="0"/>
          <p:nvPr/>
        </p:nvPicPr>
        <p:blipFill rotWithShape="1">
          <a:blip r:embed="rId3">
            <a:alphaModFix/>
          </a:blip>
          <a:srcRect/>
          <a:stretch/>
        </p:blipFill>
        <p:spPr>
          <a:xfrm>
            <a:off x="10521142" y="12"/>
            <a:ext cx="1670858" cy="1739438"/>
          </a:xfrm>
          <a:prstGeom prst="rect">
            <a:avLst/>
          </a:prstGeom>
          <a:noFill/>
          <a:ln>
            <a:noFill/>
          </a:ln>
        </p:spPr>
      </p:pic>
      <p:sp>
        <p:nvSpPr>
          <p:cNvPr id="291" name="Google Shape;291;p8"/>
          <p:cNvSpPr txBox="1">
            <a:spLocks noGrp="1"/>
          </p:cNvSpPr>
          <p:nvPr>
            <p:ph type="body" idx="1"/>
          </p:nvPr>
        </p:nvSpPr>
        <p:spPr>
          <a:xfrm>
            <a:off x="794100" y="1418550"/>
            <a:ext cx="10603800" cy="4586400"/>
          </a:xfrm>
          <a:prstGeom prst="rect">
            <a:avLst/>
          </a:prstGeom>
          <a:noFill/>
          <a:ln>
            <a:noFill/>
          </a:ln>
        </p:spPr>
        <p:txBody>
          <a:bodyPr spcFirstLastPara="1" wrap="square" lIns="91425" tIns="45700" rIns="91425" bIns="45700" anchor="t" anchorCtr="0">
            <a:normAutofit fontScale="77500" lnSpcReduction="20000"/>
          </a:bodyPr>
          <a:lstStyle/>
          <a:p>
            <a:pPr marL="228600" lvl="0" indent="-188595" algn="l" rtl="0">
              <a:lnSpc>
                <a:spcPct val="90000"/>
              </a:lnSpc>
              <a:spcBef>
                <a:spcPts val="1000"/>
              </a:spcBef>
              <a:spcAft>
                <a:spcPts val="0"/>
              </a:spcAft>
              <a:buClr>
                <a:schemeClr val="dk1"/>
              </a:buClr>
              <a:buSzPct val="100000"/>
              <a:buChar char="•"/>
            </a:pPr>
            <a:r>
              <a:rPr lang="sl-SI" b="1"/>
              <a:t>Pogled kmeta</a:t>
            </a:r>
            <a:r>
              <a:rPr lang="sl-SI"/>
              <a:t>: </a:t>
            </a:r>
            <a:r>
              <a:rPr lang="sl-SI" i="1">
                <a:solidFill>
                  <a:srgbClr val="00B050"/>
                </a:solidFill>
              </a:rPr>
              <a:t>Minimalna uporaba umetnih gnojil, gnojevko lažje zmešam, penjenja ni več, ne povzroča ožigov, pa še s sosedi nimam več težav, ko razvažam gnojevko.</a:t>
            </a:r>
            <a:endParaRPr i="1">
              <a:solidFill>
                <a:srgbClr val="00B050"/>
              </a:solidFill>
            </a:endParaRPr>
          </a:p>
          <a:p>
            <a:pPr marL="0" lvl="0" indent="0" algn="r" rtl="0">
              <a:lnSpc>
                <a:spcPct val="90000"/>
              </a:lnSpc>
              <a:spcBef>
                <a:spcPts val="0"/>
              </a:spcBef>
              <a:spcAft>
                <a:spcPts val="0"/>
              </a:spcAft>
              <a:buSzPct val="82949"/>
              <a:buNone/>
            </a:pPr>
            <a:r>
              <a:rPr lang="sl-SI">
                <a:solidFill>
                  <a:srgbClr val="00B050"/>
                </a:solidFill>
              </a:rPr>
              <a:t>Jože Šiler</a:t>
            </a:r>
            <a:endParaRPr>
              <a:solidFill>
                <a:srgbClr val="00B050"/>
              </a:solidFill>
            </a:endParaRPr>
          </a:p>
          <a:p>
            <a:pPr marL="0" lvl="0" indent="0" algn="r" rtl="0">
              <a:lnSpc>
                <a:spcPct val="90000"/>
              </a:lnSpc>
              <a:spcBef>
                <a:spcPts val="1000"/>
              </a:spcBef>
              <a:spcAft>
                <a:spcPts val="0"/>
              </a:spcAft>
              <a:buSzPct val="82949"/>
              <a:buNone/>
            </a:pPr>
            <a:endParaRPr>
              <a:solidFill>
                <a:srgbClr val="00B050"/>
              </a:solidFill>
            </a:endParaRPr>
          </a:p>
          <a:p>
            <a:pPr marL="228600" lvl="0" indent="-188595" algn="l" rtl="0">
              <a:lnSpc>
                <a:spcPct val="90000"/>
              </a:lnSpc>
              <a:spcBef>
                <a:spcPts val="0"/>
              </a:spcBef>
              <a:spcAft>
                <a:spcPts val="0"/>
              </a:spcAft>
              <a:buClr>
                <a:schemeClr val="dk1"/>
              </a:buClr>
              <a:buSzPct val="100000"/>
              <a:buChar char="•"/>
            </a:pPr>
            <a:r>
              <a:rPr lang="sl-SI" b="1"/>
              <a:t>Pogled svetovalca</a:t>
            </a:r>
            <a:r>
              <a:rPr lang="sl-SI"/>
              <a:t>: </a:t>
            </a:r>
            <a:r>
              <a:rPr lang="sl-SI" i="1">
                <a:solidFill>
                  <a:srgbClr val="00B050"/>
                </a:solidFill>
              </a:rPr>
              <a:t>Ko gre za področje dobrega počutja živali, zmanjšanja vplivov tekočih organskih gnojil na okolje in ugodnejšega sobivanja lokalnega prebivalstva na podeželju, smo svetovalci vedno pripravljeni na iskanje novih rešitev, ki strmijo k izboljšanju trenutnega stanja v kmetijstvu. To kažejo tudi prvi rezultati projekta.</a:t>
            </a:r>
            <a:endParaRPr i="1">
              <a:solidFill>
                <a:srgbClr val="00B050"/>
              </a:solidFill>
            </a:endParaRPr>
          </a:p>
          <a:p>
            <a:pPr marL="228600" lvl="0" indent="0" algn="r" rtl="0">
              <a:lnSpc>
                <a:spcPct val="115000"/>
              </a:lnSpc>
              <a:spcBef>
                <a:spcPts val="0"/>
              </a:spcBef>
              <a:spcAft>
                <a:spcPts val="0"/>
              </a:spcAft>
              <a:buSzPct val="82949"/>
              <a:buNone/>
            </a:pPr>
            <a:r>
              <a:rPr lang="sl-SI" i="1">
                <a:solidFill>
                  <a:srgbClr val="00B050"/>
                </a:solidFill>
              </a:rPr>
              <a:t>Boštjan Kristan, KGZS-zavod Maribor</a:t>
            </a:r>
            <a:endParaRPr>
              <a:solidFill>
                <a:srgbClr val="00B050"/>
              </a:solidFill>
            </a:endParaRPr>
          </a:p>
          <a:p>
            <a:pPr marL="0" lvl="0" indent="0" algn="r" rtl="0">
              <a:lnSpc>
                <a:spcPct val="90000"/>
              </a:lnSpc>
              <a:spcBef>
                <a:spcPts val="1200"/>
              </a:spcBef>
              <a:spcAft>
                <a:spcPts val="0"/>
              </a:spcAft>
              <a:buSzPct val="82949"/>
              <a:buNone/>
            </a:pPr>
            <a:endParaRPr/>
          </a:p>
          <a:p>
            <a:pPr marL="228600" lvl="0" indent="-188595" algn="l" rtl="0">
              <a:lnSpc>
                <a:spcPct val="90000"/>
              </a:lnSpc>
              <a:spcBef>
                <a:spcPts val="1000"/>
              </a:spcBef>
              <a:spcAft>
                <a:spcPts val="0"/>
              </a:spcAft>
              <a:buClr>
                <a:schemeClr val="dk1"/>
              </a:buClr>
              <a:buSzPct val="100000"/>
              <a:buChar char="•"/>
            </a:pPr>
            <a:r>
              <a:rPr lang="sl-SI" b="1"/>
              <a:t>Pogled raziskovalca</a:t>
            </a:r>
            <a:r>
              <a:rPr lang="sl-SI"/>
              <a:t>: </a:t>
            </a:r>
            <a:r>
              <a:rPr lang="sl-SI" i="1">
                <a:solidFill>
                  <a:srgbClr val="00B050"/>
                </a:solidFill>
              </a:rPr>
              <a:t>Izboljšanje rabe živinskih gnojil je med najpomembnejšimi izzivi slovenske živinoreje. Z učinkovito rabo prispevamo na eni strani k varovanju okolja in podnebja, na drugi strani pa izboljšamo gospodarnost in konkurenčnost reje. Pomembno je tako iskanje novih rešitev kot tudi obujanje dobrih praks, ki so jih izvajali že naši predniki, pa smo jih opustili.</a:t>
            </a:r>
            <a:endParaRPr i="1">
              <a:solidFill>
                <a:srgbClr val="00B050"/>
              </a:solidFill>
            </a:endParaRPr>
          </a:p>
          <a:p>
            <a:pPr marL="0" lvl="0" indent="0" algn="r" rtl="0">
              <a:lnSpc>
                <a:spcPct val="90000"/>
              </a:lnSpc>
              <a:spcBef>
                <a:spcPts val="0"/>
              </a:spcBef>
              <a:spcAft>
                <a:spcPts val="0"/>
              </a:spcAft>
              <a:buSzPct val="82949"/>
              <a:buNone/>
            </a:pPr>
            <a:r>
              <a:rPr lang="sl-SI">
                <a:solidFill>
                  <a:srgbClr val="00B050"/>
                </a:solidFill>
              </a:rPr>
              <a:t>dr. Jože Verbič, Kmetijski inštitut Slovenije</a:t>
            </a:r>
            <a:endParaRPr>
              <a:solidFill>
                <a:srgbClr val="00B050"/>
              </a:solidFill>
            </a:endParaRPr>
          </a:p>
        </p:txBody>
      </p:sp>
      <p:pic>
        <p:nvPicPr>
          <p:cNvPr id="292" name="Google Shape;292;p8" title="logotip Programa razvoja podeželja za odbdobje 2014-2020 in označenim virom sofinanciranja"/>
          <p:cNvPicPr preferRelativeResize="0"/>
          <p:nvPr/>
        </p:nvPicPr>
        <p:blipFill rotWithShape="1">
          <a:blip r:embed="rId4">
            <a:alphaModFix/>
          </a:blip>
          <a:srcRect/>
          <a:stretch/>
        </p:blipFill>
        <p:spPr>
          <a:xfrm>
            <a:off x="832645" y="6210682"/>
            <a:ext cx="2490493" cy="615142"/>
          </a:xfrm>
          <a:prstGeom prst="rect">
            <a:avLst/>
          </a:prstGeom>
          <a:noFill/>
          <a:ln>
            <a:noFill/>
          </a:ln>
        </p:spPr>
      </p:pic>
      <p:pic>
        <p:nvPicPr>
          <p:cNvPr id="293" name="Google Shape;293;p8" title="logotip Ministrstva za kmetijstvo, gozdarstvo in prehrano Republike Slovenije"/>
          <p:cNvPicPr preferRelativeResize="0"/>
          <p:nvPr/>
        </p:nvPicPr>
        <p:blipFill rotWithShape="1">
          <a:blip r:embed="rId5">
            <a:alphaModFix/>
          </a:blip>
          <a:srcRect/>
          <a:stretch/>
        </p:blipFill>
        <p:spPr>
          <a:xfrm>
            <a:off x="3251593" y="6262268"/>
            <a:ext cx="2438400" cy="511969"/>
          </a:xfrm>
          <a:prstGeom prst="rect">
            <a:avLst/>
          </a:prstGeom>
          <a:noFill/>
          <a:ln>
            <a:noFill/>
          </a:ln>
        </p:spPr>
      </p:pic>
      <p:pic>
        <p:nvPicPr>
          <p:cNvPr id="294" name="Google Shape;294;p8" title="logotip s prikazanim sloganom: Ideje in rešitve povezujejo!"/>
          <p:cNvPicPr preferRelativeResize="0"/>
          <p:nvPr/>
        </p:nvPicPr>
        <p:blipFill rotWithShape="1">
          <a:blip r:embed="rId6">
            <a:alphaModFix/>
          </a:blip>
          <a:srcRect/>
          <a:stretch/>
        </p:blipFill>
        <p:spPr>
          <a:xfrm>
            <a:off x="5742640" y="5993476"/>
            <a:ext cx="2543694" cy="864524"/>
          </a:xfrm>
          <a:prstGeom prst="rect">
            <a:avLst/>
          </a:prstGeom>
          <a:noFill/>
          <a:ln>
            <a:noFill/>
          </a:ln>
        </p:spPr>
      </p:pic>
      <p:pic>
        <p:nvPicPr>
          <p:cNvPr id="295" name="Google Shape;295;p8" title="logotip Evropskega partnerstva za inovacije na področju kmetijske produktivnosti in trajnosti"/>
          <p:cNvPicPr preferRelativeResize="0"/>
          <p:nvPr/>
        </p:nvPicPr>
        <p:blipFill rotWithShape="1">
          <a:blip r:embed="rId7">
            <a:alphaModFix/>
          </a:blip>
          <a:srcRect l="88837" t="17248" r="7788" b="70880"/>
          <a:stretch/>
        </p:blipFill>
        <p:spPr>
          <a:xfrm>
            <a:off x="8286334" y="5908122"/>
            <a:ext cx="863852" cy="949878"/>
          </a:xfrm>
          <a:prstGeom prst="rect">
            <a:avLst/>
          </a:prstGeom>
          <a:noFill/>
          <a:ln>
            <a:noFill/>
          </a:ln>
        </p:spPr>
      </p:pic>
      <p:pic>
        <p:nvPicPr>
          <p:cNvPr id="296" name="Google Shape;296;p8" title="logotip vodilnega partnerja JPZ Janez Zorko s. p."/>
          <p:cNvPicPr preferRelativeResize="0"/>
          <p:nvPr/>
        </p:nvPicPr>
        <p:blipFill rotWithShape="1">
          <a:blip r:embed="rId8">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r>
              <a:rPr lang="sl-SI" sz="5300" b="1"/>
              <a:t>Kontaktni podatki vodilnega partnerja</a:t>
            </a:r>
            <a:endParaRPr sz="4000" b="1"/>
          </a:p>
        </p:txBody>
      </p:sp>
      <p:sp>
        <p:nvSpPr>
          <p:cNvPr id="303" name="Google Shape;30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sl-SI"/>
              <a:t>Kristina in Janez Zorko, JPZ Janez Zorko s.p.</a:t>
            </a:r>
            <a:endParaRPr/>
          </a:p>
          <a:p>
            <a:pPr marL="228600" lvl="0" indent="-228600" algn="l" rtl="0">
              <a:lnSpc>
                <a:spcPct val="90000"/>
              </a:lnSpc>
              <a:spcBef>
                <a:spcPts val="1000"/>
              </a:spcBef>
              <a:spcAft>
                <a:spcPts val="0"/>
              </a:spcAft>
              <a:buClr>
                <a:schemeClr val="dk1"/>
              </a:buClr>
              <a:buSzPts val="2800"/>
              <a:buChar char="•"/>
            </a:pPr>
            <a:r>
              <a:rPr lang="sl-SI"/>
              <a:t>j.p.zorko@gmail.com</a:t>
            </a:r>
            <a:endParaRPr/>
          </a:p>
          <a:p>
            <a:pPr marL="228600" lvl="0" indent="-228600" algn="l" rtl="0">
              <a:lnSpc>
                <a:spcPct val="90000"/>
              </a:lnSpc>
              <a:spcBef>
                <a:spcPts val="1000"/>
              </a:spcBef>
              <a:spcAft>
                <a:spcPts val="0"/>
              </a:spcAft>
              <a:buClr>
                <a:schemeClr val="dk1"/>
              </a:buClr>
              <a:buSzPts val="2800"/>
              <a:buChar char="•"/>
            </a:pPr>
            <a:r>
              <a:rPr lang="sl-SI"/>
              <a:t>041 672 538</a:t>
            </a:r>
            <a:endParaRPr/>
          </a:p>
          <a:p>
            <a:pPr marL="228600" lvl="0" indent="-228600" algn="l" rtl="0">
              <a:lnSpc>
                <a:spcPct val="90000"/>
              </a:lnSpc>
              <a:spcBef>
                <a:spcPts val="1000"/>
              </a:spcBef>
              <a:spcAft>
                <a:spcPts val="0"/>
              </a:spcAft>
              <a:buClr>
                <a:schemeClr val="dk1"/>
              </a:buClr>
              <a:buSzPts val="2800"/>
              <a:buChar char="•"/>
            </a:pPr>
            <a:r>
              <a:rPr lang="sl-SI"/>
              <a:t>https://www.jpzconsulting.eu/eip/</a:t>
            </a:r>
            <a:endParaRPr/>
          </a:p>
        </p:txBody>
      </p:sp>
      <p:sp>
        <p:nvSpPr>
          <p:cNvPr id="304" name="Google Shape;304;p9">
            <a:extLst>
              <a:ext uri="{C183D7F6-B498-43B3-948B-1728B52AA6E4}">
                <adec:decorative xmlns:adec="http://schemas.microsoft.com/office/drawing/2017/decorative" val="1"/>
              </a:ext>
            </a:extLst>
          </p:cNvPr>
          <p:cNvSpPr/>
          <p:nvPr/>
        </p:nvSpPr>
        <p:spPr>
          <a:xfrm>
            <a:off x="8387239" y="3273903"/>
            <a:ext cx="2473996" cy="210033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305" name="Google Shape;305;p9"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3" cy="615142"/>
          </a:xfrm>
          <a:prstGeom prst="rect">
            <a:avLst/>
          </a:prstGeom>
          <a:noFill/>
          <a:ln>
            <a:noFill/>
          </a:ln>
        </p:spPr>
      </p:pic>
      <p:pic>
        <p:nvPicPr>
          <p:cNvPr id="306" name="Google Shape;306;p9" title="logotip Ministrstva za kmetijstvo, gozdarstvo in prehrano Republike Slovenije"/>
          <p:cNvPicPr preferRelativeResize="0"/>
          <p:nvPr/>
        </p:nvPicPr>
        <p:blipFill rotWithShape="1">
          <a:blip r:embed="rId4">
            <a:alphaModFix/>
          </a:blip>
          <a:srcRect/>
          <a:stretch/>
        </p:blipFill>
        <p:spPr>
          <a:xfrm>
            <a:off x="3251593" y="6262268"/>
            <a:ext cx="2438400" cy="511969"/>
          </a:xfrm>
          <a:prstGeom prst="rect">
            <a:avLst/>
          </a:prstGeom>
          <a:noFill/>
          <a:ln>
            <a:noFill/>
          </a:ln>
        </p:spPr>
      </p:pic>
      <p:pic>
        <p:nvPicPr>
          <p:cNvPr id="307" name="Google Shape;307;p9"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308" name="Google Shape;308;p9" title="logotip Evropskega partnerstva za inovacije na področju kmetijske produktivnosti in trajnosti"/>
          <p:cNvPicPr preferRelativeResize="0"/>
          <p:nvPr/>
        </p:nvPicPr>
        <p:blipFill rotWithShape="1">
          <a:blip r:embed="rId6">
            <a:alphaModFix/>
          </a:blip>
          <a:srcRect l="88837" t="17248" r="7788" b="70880"/>
          <a:stretch/>
        </p:blipFill>
        <p:spPr>
          <a:xfrm>
            <a:off x="8286334" y="5908122"/>
            <a:ext cx="863852" cy="949878"/>
          </a:xfrm>
          <a:prstGeom prst="rect">
            <a:avLst/>
          </a:prstGeom>
          <a:noFill/>
          <a:ln>
            <a:noFill/>
          </a:ln>
        </p:spPr>
      </p:pic>
      <p:pic>
        <p:nvPicPr>
          <p:cNvPr id="309" name="Google Shape;309;p9" title="QR koda s povezavo do spletne strani projekta EIP"/>
          <p:cNvPicPr preferRelativeResize="0"/>
          <p:nvPr/>
        </p:nvPicPr>
        <p:blipFill rotWithShape="1">
          <a:blip r:embed="rId7">
            <a:alphaModFix/>
          </a:blip>
          <a:srcRect l="28509" t="16664" r="27344" b="21636"/>
          <a:stretch/>
        </p:blipFill>
        <p:spPr>
          <a:xfrm>
            <a:off x="8352400" y="3063177"/>
            <a:ext cx="2543676" cy="2521773"/>
          </a:xfrm>
          <a:prstGeom prst="rect">
            <a:avLst/>
          </a:prstGeom>
          <a:noFill/>
          <a:ln w="12700" cap="flat" cmpd="sng">
            <a:solidFill>
              <a:srgbClr val="00B050"/>
            </a:solidFill>
            <a:prstDash val="solid"/>
            <a:miter lim="8000"/>
            <a:headEnd type="none" w="sm" len="sm"/>
            <a:tailEnd type="none" w="sm" len="sm"/>
          </a:ln>
        </p:spPr>
      </p:pic>
      <p:sp>
        <p:nvSpPr>
          <p:cNvPr id="310" name="Google Shape;310;p9">
            <a:extLst>
              <a:ext uri="{C183D7F6-B498-43B3-948B-1728B52AA6E4}">
                <adec:decorative xmlns:adec="http://schemas.microsoft.com/office/drawing/2017/decorative" val="1"/>
              </a:ext>
            </a:extLst>
          </p:cNvPr>
          <p:cNvSpPr txBox="1"/>
          <p:nvPr/>
        </p:nvSpPr>
        <p:spPr>
          <a:xfrm>
            <a:off x="2268150" y="1250150"/>
            <a:ext cx="9965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11" name="Google Shape;311;p9" title="logotip vodilnega partnerja JPZ Janez Zorko s. p."/>
          <p:cNvPicPr preferRelativeResize="0"/>
          <p:nvPr/>
        </p:nvPicPr>
        <p:blipFill rotWithShape="1">
          <a:blip r:embed="rId8">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1524000" y="1155700"/>
            <a:ext cx="9144000" cy="235426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B050"/>
              </a:buClr>
              <a:buSzPts val="4770"/>
              <a:buFont typeface="Calibri"/>
              <a:buNone/>
            </a:pPr>
            <a:r>
              <a:rPr lang="sl-SI" sz="3870" b="1">
                <a:solidFill>
                  <a:srgbClr val="00B050"/>
                </a:solidFill>
              </a:rPr>
              <a:t>Optimizacija biološke razgradnje gnojevke</a:t>
            </a:r>
            <a:endParaRPr sz="3870" b="1">
              <a:solidFill>
                <a:srgbClr val="00B050"/>
              </a:solidFill>
            </a:endParaRPr>
          </a:p>
          <a:p>
            <a:pPr marL="0" lvl="0" indent="0" algn="ctr" rtl="0">
              <a:lnSpc>
                <a:spcPct val="90000"/>
              </a:lnSpc>
              <a:spcBef>
                <a:spcPts val="0"/>
              </a:spcBef>
              <a:spcAft>
                <a:spcPts val="0"/>
              </a:spcAft>
              <a:buClr>
                <a:srgbClr val="00B050"/>
              </a:buClr>
              <a:buSzPts val="4770"/>
              <a:buFont typeface="Calibri"/>
              <a:buNone/>
            </a:pPr>
            <a:r>
              <a:rPr lang="sl-SI" sz="2270" b="1">
                <a:solidFill>
                  <a:srgbClr val="00B050"/>
                </a:solidFill>
              </a:rPr>
              <a:t>(s produkti, ki vsebujejo aerobne, anaerobne in anoksične mikroorganizme)</a:t>
            </a:r>
            <a:endParaRPr sz="3870" b="1">
              <a:solidFill>
                <a:srgbClr val="00B050"/>
              </a:solidFill>
            </a:endParaRPr>
          </a:p>
          <a:p>
            <a:pPr marL="0" lvl="0" indent="0" algn="ctr" rtl="0">
              <a:lnSpc>
                <a:spcPct val="90000"/>
              </a:lnSpc>
              <a:spcBef>
                <a:spcPts val="0"/>
              </a:spcBef>
              <a:spcAft>
                <a:spcPts val="0"/>
              </a:spcAft>
              <a:buClr>
                <a:srgbClr val="00B050"/>
              </a:buClr>
              <a:buSzPts val="4770"/>
              <a:buFont typeface="Calibri"/>
              <a:buNone/>
            </a:pPr>
            <a:r>
              <a:rPr lang="sl-SI" sz="3870" b="1">
                <a:solidFill>
                  <a:srgbClr val="00B050"/>
                </a:solidFill>
              </a:rPr>
              <a:t>za zmanjšanje izgub dušika in njena raba v kmetijstvu</a:t>
            </a:r>
            <a:endParaRPr sz="2700" b="1">
              <a:solidFill>
                <a:srgbClr val="00B050"/>
              </a:solidFill>
            </a:endParaRPr>
          </a:p>
        </p:txBody>
      </p:sp>
      <p:sp>
        <p:nvSpPr>
          <p:cNvPr id="102" name="Google Shape;102;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b="1"/>
          </a:p>
          <a:p>
            <a:pPr marL="0" lvl="0" indent="0" algn="ctr" rtl="0">
              <a:lnSpc>
                <a:spcPct val="90000"/>
              </a:lnSpc>
              <a:spcBef>
                <a:spcPts val="1000"/>
              </a:spcBef>
              <a:spcAft>
                <a:spcPts val="0"/>
              </a:spcAft>
              <a:buClr>
                <a:srgbClr val="00B050"/>
              </a:buClr>
              <a:buSzPts val="2400"/>
              <a:buNone/>
            </a:pPr>
            <a:r>
              <a:rPr lang="sl-SI" b="1">
                <a:solidFill>
                  <a:srgbClr val="00B050"/>
                </a:solidFill>
              </a:rPr>
              <a:t>JPZ Janez Zorko s.p.</a:t>
            </a:r>
            <a:endParaRPr>
              <a:solidFill>
                <a:srgbClr val="00B050"/>
              </a:solidFill>
            </a:endParaRPr>
          </a:p>
        </p:txBody>
      </p:sp>
      <p:pic>
        <p:nvPicPr>
          <p:cNvPr id="103" name="Google Shape;103;p2"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3" cy="615142"/>
          </a:xfrm>
          <a:prstGeom prst="rect">
            <a:avLst/>
          </a:prstGeom>
          <a:noFill/>
          <a:ln>
            <a:noFill/>
          </a:ln>
        </p:spPr>
      </p:pic>
      <p:pic>
        <p:nvPicPr>
          <p:cNvPr id="104" name="Google Shape;104;p2" title="logotip Ministrstva za kmetijstvo, gozdarstvo in prehrano Republike Slovenije"/>
          <p:cNvPicPr preferRelativeResize="0"/>
          <p:nvPr/>
        </p:nvPicPr>
        <p:blipFill rotWithShape="1">
          <a:blip r:embed="rId4">
            <a:alphaModFix/>
          </a:blip>
          <a:srcRect/>
          <a:stretch/>
        </p:blipFill>
        <p:spPr>
          <a:xfrm>
            <a:off x="3251593" y="6262268"/>
            <a:ext cx="2438400" cy="511969"/>
          </a:xfrm>
          <a:prstGeom prst="rect">
            <a:avLst/>
          </a:prstGeom>
          <a:noFill/>
          <a:ln>
            <a:noFill/>
          </a:ln>
        </p:spPr>
      </p:pic>
      <p:pic>
        <p:nvPicPr>
          <p:cNvPr id="105" name="Google Shape;105;p2"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106" name="Google Shape;106;p2" title="logotip Evropskega partnerstva za inovacije na področju kmetijske produktivnosti in trajnosti"/>
          <p:cNvPicPr preferRelativeResize="0"/>
          <p:nvPr/>
        </p:nvPicPr>
        <p:blipFill rotWithShape="1">
          <a:blip r:embed="rId6">
            <a:alphaModFix/>
          </a:blip>
          <a:srcRect l="88837" t="17248" r="7788" b="70880"/>
          <a:stretch/>
        </p:blipFill>
        <p:spPr>
          <a:xfrm>
            <a:off x="8286334" y="5908122"/>
            <a:ext cx="863852" cy="949878"/>
          </a:xfrm>
          <a:prstGeom prst="rect">
            <a:avLst/>
          </a:prstGeom>
          <a:noFill/>
          <a:ln>
            <a:noFill/>
          </a:ln>
        </p:spPr>
      </p:pic>
      <p:pic>
        <p:nvPicPr>
          <p:cNvPr id="107" name="Google Shape;107;p2"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108" name="Google Shape;108;p2" title="logotip projekta EIP"/>
          <p:cNvPicPr preferRelativeResize="0"/>
          <p:nvPr/>
        </p:nvPicPr>
        <p:blipFill rotWithShape="1">
          <a:blip r:embed="rId8">
            <a:alphaModFix/>
          </a:blip>
          <a:srcRect/>
          <a:stretch/>
        </p:blipFill>
        <p:spPr>
          <a:xfrm>
            <a:off x="4657725" y="3602050"/>
            <a:ext cx="2686050" cy="195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OSNOVNI PODATKI O PROJEKTU</a:t>
            </a:r>
            <a:endParaRPr sz="4000" b="1"/>
          </a:p>
        </p:txBody>
      </p:sp>
      <p:sp>
        <p:nvSpPr>
          <p:cNvPr id="114" name="Google Shape;114;p3"/>
          <p:cNvSpPr txBox="1">
            <a:spLocks noGrp="1"/>
          </p:cNvSpPr>
          <p:nvPr>
            <p:ph type="body" idx="1"/>
          </p:nvPr>
        </p:nvSpPr>
        <p:spPr>
          <a:xfrm>
            <a:off x="301100" y="1800813"/>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228600" lvl="0" indent="-188595" algn="l" rtl="0">
              <a:lnSpc>
                <a:spcPct val="90000"/>
              </a:lnSpc>
              <a:spcBef>
                <a:spcPts val="0"/>
              </a:spcBef>
              <a:spcAft>
                <a:spcPts val="0"/>
              </a:spcAft>
              <a:buClr>
                <a:schemeClr val="dk1"/>
              </a:buClr>
              <a:buSzPct val="100000"/>
              <a:buChar char="•"/>
            </a:pPr>
            <a:r>
              <a:rPr lang="sl-SI"/>
              <a:t>Ostali člani partnerstva: </a:t>
            </a:r>
            <a:r>
              <a:rPr lang="sl-SI" i="1">
                <a:solidFill>
                  <a:srgbClr val="00B050"/>
                </a:solidFill>
              </a:rPr>
              <a:t>13 članov, od tega 6 kmetijskih gospodarstev</a:t>
            </a:r>
            <a:endParaRPr i="1">
              <a:solidFill>
                <a:srgbClr val="00B050"/>
              </a:solidFill>
            </a:endParaRPr>
          </a:p>
          <a:p>
            <a:pPr marL="0" lvl="0" indent="0" algn="l" rtl="0">
              <a:lnSpc>
                <a:spcPct val="90000"/>
              </a:lnSpc>
              <a:spcBef>
                <a:spcPts val="0"/>
              </a:spcBef>
              <a:spcAft>
                <a:spcPts val="0"/>
              </a:spcAft>
              <a:buSzPct val="75630"/>
              <a:buNone/>
            </a:pPr>
            <a:r>
              <a:rPr lang="sl-SI" i="1">
                <a:solidFill>
                  <a:srgbClr val="00B050"/>
                </a:solidFill>
              </a:rPr>
              <a:t>Kmetijski Inštitut Slovenije; ŽIPO Lenart d.o.o.; KGZS, Kmetijsko gozdarski zavod Maribor; KGZS, Kmetijsko gozdarski zavod Novo mesto; KGZS, Kmetijsko gozdarski zavod Murska Sobota; Nacionalni laboratorij za zdravje okolje in hrano, Oddelek za podzemne in površinske vode, odpadke in tla; Energetsko podnebna agencija za Podravje; Biotehniška šola Maribor; Jože Šiler; Mihaela Berglez; Jože Polajžer; Jože Globevnik; Alojz Varga</a:t>
            </a:r>
            <a:endParaRPr i="1">
              <a:solidFill>
                <a:srgbClr val="00B050"/>
              </a:solidFill>
            </a:endParaRPr>
          </a:p>
          <a:p>
            <a:pPr marL="228600" lvl="0" indent="-50800" algn="l" rtl="0">
              <a:lnSpc>
                <a:spcPct val="90000"/>
              </a:lnSpc>
              <a:spcBef>
                <a:spcPts val="1000"/>
              </a:spcBef>
              <a:spcAft>
                <a:spcPts val="0"/>
              </a:spcAft>
              <a:buClr>
                <a:schemeClr val="dk1"/>
              </a:buClr>
              <a:buSzPct val="100000"/>
              <a:buNone/>
            </a:pPr>
            <a:endParaRPr/>
          </a:p>
          <a:p>
            <a:pPr marL="228600" lvl="0" indent="-188595" algn="l" rtl="0">
              <a:lnSpc>
                <a:spcPct val="90000"/>
              </a:lnSpc>
              <a:spcBef>
                <a:spcPts val="1000"/>
              </a:spcBef>
              <a:spcAft>
                <a:spcPts val="0"/>
              </a:spcAft>
              <a:buClr>
                <a:schemeClr val="dk1"/>
              </a:buClr>
              <a:buSzPct val="100000"/>
              <a:buChar char="•"/>
            </a:pPr>
            <a:r>
              <a:rPr lang="sl-SI"/>
              <a:t>Tip projekta: EIP</a:t>
            </a:r>
            <a:endParaRPr/>
          </a:p>
          <a:p>
            <a:pPr marL="228600" lvl="0" indent="-188595" algn="l" rtl="0">
              <a:lnSpc>
                <a:spcPct val="90000"/>
              </a:lnSpc>
              <a:spcBef>
                <a:spcPts val="1000"/>
              </a:spcBef>
              <a:spcAft>
                <a:spcPts val="0"/>
              </a:spcAft>
              <a:buClr>
                <a:schemeClr val="dk1"/>
              </a:buClr>
              <a:buSzPct val="100000"/>
              <a:buChar char="•"/>
            </a:pPr>
            <a:r>
              <a:rPr lang="sl-SI"/>
              <a:t>Tematika projekta: </a:t>
            </a:r>
            <a:r>
              <a:rPr lang="sl-SI" i="1">
                <a:solidFill>
                  <a:srgbClr val="00B050"/>
                </a:solidFill>
              </a:rPr>
              <a:t>Uporaba biorazgradljivih materialov v procesu kmetijske proizvodnje</a:t>
            </a:r>
            <a:endParaRPr i="1">
              <a:solidFill>
                <a:srgbClr val="00B050"/>
              </a:solidFill>
            </a:endParaRPr>
          </a:p>
          <a:p>
            <a:pPr marL="228600" lvl="0" indent="-188595" algn="l" rtl="0">
              <a:lnSpc>
                <a:spcPct val="90000"/>
              </a:lnSpc>
              <a:spcBef>
                <a:spcPts val="1000"/>
              </a:spcBef>
              <a:spcAft>
                <a:spcPts val="0"/>
              </a:spcAft>
              <a:buClr>
                <a:schemeClr val="dk1"/>
              </a:buClr>
              <a:buSzPct val="100000"/>
              <a:buChar char="•"/>
            </a:pPr>
            <a:r>
              <a:rPr lang="sl-SI"/>
              <a:t>Obdobje trajanja projekta: </a:t>
            </a:r>
            <a:r>
              <a:rPr lang="sl-SI" i="1">
                <a:solidFill>
                  <a:srgbClr val="00B050"/>
                </a:solidFill>
              </a:rPr>
              <a:t>12.05.2023 - 11.05.2025</a:t>
            </a:r>
            <a:endParaRPr/>
          </a:p>
          <a:p>
            <a:pPr marL="228600" lvl="0" indent="-188595" algn="l" rtl="0">
              <a:lnSpc>
                <a:spcPct val="90000"/>
              </a:lnSpc>
              <a:spcBef>
                <a:spcPts val="1000"/>
              </a:spcBef>
              <a:spcAft>
                <a:spcPts val="0"/>
              </a:spcAft>
              <a:buClr>
                <a:schemeClr val="dk1"/>
              </a:buClr>
              <a:buSzPct val="100000"/>
              <a:buChar char="•"/>
            </a:pPr>
            <a:r>
              <a:rPr lang="sl-SI"/>
              <a:t>Višina odobrenih sredstev: </a:t>
            </a:r>
            <a:r>
              <a:rPr lang="sl-SI" i="1">
                <a:solidFill>
                  <a:srgbClr val="00B050"/>
                </a:solidFill>
              </a:rPr>
              <a:t>235.307,71</a:t>
            </a:r>
            <a:r>
              <a:rPr lang="sl-SI"/>
              <a:t> €</a:t>
            </a:r>
            <a:endParaRPr/>
          </a:p>
          <a:p>
            <a:pPr marL="228600" lvl="0" indent="-50800" algn="l" rtl="0">
              <a:lnSpc>
                <a:spcPct val="90000"/>
              </a:lnSpc>
              <a:spcBef>
                <a:spcPts val="1000"/>
              </a:spcBef>
              <a:spcAft>
                <a:spcPts val="0"/>
              </a:spcAft>
              <a:buClr>
                <a:schemeClr val="dk1"/>
              </a:buClr>
              <a:buSzPct val="100000"/>
              <a:buNone/>
            </a:pPr>
            <a:endParaRPr/>
          </a:p>
        </p:txBody>
      </p:sp>
      <p:pic>
        <p:nvPicPr>
          <p:cNvPr id="115" name="Google Shape;115;p3"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3" cy="615142"/>
          </a:xfrm>
          <a:prstGeom prst="rect">
            <a:avLst/>
          </a:prstGeom>
          <a:noFill/>
          <a:ln>
            <a:noFill/>
          </a:ln>
        </p:spPr>
      </p:pic>
      <p:pic>
        <p:nvPicPr>
          <p:cNvPr id="116" name="Google Shape;116;p3" title="logotip Ministrstva za kmetijstvo, gozdarstvo in prehrano Republike Slovenije"/>
          <p:cNvPicPr preferRelativeResize="0"/>
          <p:nvPr/>
        </p:nvPicPr>
        <p:blipFill rotWithShape="1">
          <a:blip r:embed="rId4">
            <a:alphaModFix/>
          </a:blip>
          <a:srcRect/>
          <a:stretch/>
        </p:blipFill>
        <p:spPr>
          <a:xfrm>
            <a:off x="3251593" y="6262268"/>
            <a:ext cx="2438400" cy="511969"/>
          </a:xfrm>
          <a:prstGeom prst="rect">
            <a:avLst/>
          </a:prstGeom>
          <a:noFill/>
          <a:ln>
            <a:noFill/>
          </a:ln>
        </p:spPr>
      </p:pic>
      <p:pic>
        <p:nvPicPr>
          <p:cNvPr id="117" name="Google Shape;117;p3"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118" name="Google Shape;118;p3" title="logotip Evropskega partnerstva za inovacije na področju kmetijske produktivnosti in trajnosti"/>
          <p:cNvPicPr preferRelativeResize="0"/>
          <p:nvPr/>
        </p:nvPicPr>
        <p:blipFill rotWithShape="1">
          <a:blip r:embed="rId6">
            <a:alphaModFix/>
          </a:blip>
          <a:srcRect l="88837" t="17248" r="7788" b="70880"/>
          <a:stretch/>
        </p:blipFill>
        <p:spPr>
          <a:xfrm>
            <a:off x="8286334" y="5908122"/>
            <a:ext cx="863852" cy="949878"/>
          </a:xfrm>
          <a:prstGeom prst="rect">
            <a:avLst/>
          </a:prstGeom>
          <a:noFill/>
          <a:ln>
            <a:noFill/>
          </a:ln>
        </p:spPr>
      </p:pic>
      <p:pic>
        <p:nvPicPr>
          <p:cNvPr id="119" name="Google Shape;119;p3"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120" name="Google Shape;120;p3" title="logotip partnerja Kmetijski inštitut Slovenije"/>
          <p:cNvPicPr preferRelativeResize="0"/>
          <p:nvPr/>
        </p:nvPicPr>
        <p:blipFill rotWithShape="1">
          <a:blip r:embed="rId8">
            <a:alphaModFix/>
          </a:blip>
          <a:srcRect/>
          <a:stretch/>
        </p:blipFill>
        <p:spPr>
          <a:xfrm>
            <a:off x="10287000" y="41046"/>
            <a:ext cx="1905000" cy="366350"/>
          </a:xfrm>
          <a:prstGeom prst="rect">
            <a:avLst/>
          </a:prstGeom>
          <a:noFill/>
          <a:ln>
            <a:noFill/>
          </a:ln>
        </p:spPr>
      </p:pic>
      <p:pic>
        <p:nvPicPr>
          <p:cNvPr id="121" name="Google Shape;121;p3" title="logotip partnerja Žipo lenart"/>
          <p:cNvPicPr preferRelativeResize="0"/>
          <p:nvPr/>
        </p:nvPicPr>
        <p:blipFill rotWithShape="1">
          <a:blip r:embed="rId9">
            <a:alphaModFix/>
          </a:blip>
          <a:srcRect/>
          <a:stretch/>
        </p:blipFill>
        <p:spPr>
          <a:xfrm>
            <a:off x="11018451" y="423863"/>
            <a:ext cx="752474" cy="376237"/>
          </a:xfrm>
          <a:prstGeom prst="rect">
            <a:avLst/>
          </a:prstGeom>
          <a:noFill/>
          <a:ln>
            <a:noFill/>
          </a:ln>
        </p:spPr>
      </p:pic>
      <p:pic>
        <p:nvPicPr>
          <p:cNvPr id="122" name="Google Shape;122;p3" title="logotip partnerja KGZ Maribor"/>
          <p:cNvPicPr preferRelativeResize="0"/>
          <p:nvPr/>
        </p:nvPicPr>
        <p:blipFill rotWithShape="1">
          <a:blip r:embed="rId10">
            <a:alphaModFix/>
          </a:blip>
          <a:srcRect/>
          <a:stretch/>
        </p:blipFill>
        <p:spPr>
          <a:xfrm>
            <a:off x="10830237" y="789588"/>
            <a:ext cx="1128925" cy="814749"/>
          </a:xfrm>
          <a:prstGeom prst="rect">
            <a:avLst/>
          </a:prstGeom>
          <a:noFill/>
          <a:ln>
            <a:noFill/>
          </a:ln>
        </p:spPr>
      </p:pic>
      <p:pic>
        <p:nvPicPr>
          <p:cNvPr id="123" name="Google Shape;123;p3" title="logotip partnerja KGZ Novo mesto"/>
          <p:cNvPicPr preferRelativeResize="0"/>
          <p:nvPr/>
        </p:nvPicPr>
        <p:blipFill rotWithShape="1">
          <a:blip r:embed="rId11">
            <a:alphaModFix/>
          </a:blip>
          <a:srcRect/>
          <a:stretch/>
        </p:blipFill>
        <p:spPr>
          <a:xfrm>
            <a:off x="10785588" y="1593825"/>
            <a:ext cx="1218194" cy="864525"/>
          </a:xfrm>
          <a:prstGeom prst="rect">
            <a:avLst/>
          </a:prstGeom>
          <a:noFill/>
          <a:ln>
            <a:noFill/>
          </a:ln>
        </p:spPr>
      </p:pic>
      <p:pic>
        <p:nvPicPr>
          <p:cNvPr id="124" name="Google Shape;124;p3" title="logotip partnerja KGZ Murska Sobota"/>
          <p:cNvPicPr preferRelativeResize="0"/>
          <p:nvPr/>
        </p:nvPicPr>
        <p:blipFill rotWithShape="1">
          <a:blip r:embed="rId12">
            <a:alphaModFix/>
          </a:blip>
          <a:srcRect/>
          <a:stretch/>
        </p:blipFill>
        <p:spPr>
          <a:xfrm>
            <a:off x="10830225" y="2427268"/>
            <a:ext cx="1128925" cy="731883"/>
          </a:xfrm>
          <a:prstGeom prst="rect">
            <a:avLst/>
          </a:prstGeom>
          <a:noFill/>
          <a:ln>
            <a:noFill/>
          </a:ln>
        </p:spPr>
      </p:pic>
      <p:pic>
        <p:nvPicPr>
          <p:cNvPr id="125" name="Google Shape;125;p3" title="logotip partnerja Nacionalni laboratorij za zdravje, okolje in hrano"/>
          <p:cNvPicPr preferRelativeResize="0"/>
          <p:nvPr/>
        </p:nvPicPr>
        <p:blipFill rotWithShape="1">
          <a:blip r:embed="rId13">
            <a:alphaModFix/>
          </a:blip>
          <a:srcRect/>
          <a:stretch/>
        </p:blipFill>
        <p:spPr>
          <a:xfrm>
            <a:off x="10830225" y="3199313"/>
            <a:ext cx="1128925" cy="600879"/>
          </a:xfrm>
          <a:prstGeom prst="rect">
            <a:avLst/>
          </a:prstGeom>
          <a:noFill/>
          <a:ln>
            <a:noFill/>
          </a:ln>
        </p:spPr>
      </p:pic>
      <p:pic>
        <p:nvPicPr>
          <p:cNvPr id="126" name="Google Shape;126;p3" title="logotip partnerja Energap"/>
          <p:cNvPicPr preferRelativeResize="0"/>
          <p:nvPr/>
        </p:nvPicPr>
        <p:blipFill rotWithShape="1">
          <a:blip r:embed="rId14">
            <a:alphaModFix/>
          </a:blip>
          <a:srcRect t="15862" b="17147"/>
          <a:stretch/>
        </p:blipFill>
        <p:spPr>
          <a:xfrm>
            <a:off x="10830225" y="3800200"/>
            <a:ext cx="1128925" cy="756250"/>
          </a:xfrm>
          <a:prstGeom prst="rect">
            <a:avLst/>
          </a:prstGeom>
          <a:noFill/>
          <a:ln>
            <a:noFill/>
          </a:ln>
        </p:spPr>
      </p:pic>
      <p:pic>
        <p:nvPicPr>
          <p:cNvPr id="127" name="Google Shape;127;p3" title="logotip partnerja Biotehniška šola Maribor"/>
          <p:cNvPicPr preferRelativeResize="0"/>
          <p:nvPr/>
        </p:nvPicPr>
        <p:blipFill rotWithShape="1">
          <a:blip r:embed="rId15">
            <a:alphaModFix/>
          </a:blip>
          <a:srcRect l="13352" t="5856" r="10130" b="9633"/>
          <a:stretch/>
        </p:blipFill>
        <p:spPr>
          <a:xfrm>
            <a:off x="11083164" y="4466075"/>
            <a:ext cx="687761" cy="756250"/>
          </a:xfrm>
          <a:prstGeom prst="rect">
            <a:avLst/>
          </a:prstGeom>
          <a:noFill/>
          <a:ln>
            <a:noFill/>
          </a:ln>
        </p:spPr>
      </p:pic>
      <p:pic>
        <p:nvPicPr>
          <p:cNvPr id="128" name="Google Shape;128;p3">
            <a:extLst>
              <a:ext uri="{C183D7F6-B498-43B3-948B-1728B52AA6E4}">
                <adec:decorative xmlns:adec="http://schemas.microsoft.com/office/drawing/2017/decorative" val="1"/>
              </a:ext>
            </a:extLst>
          </p:cNvPr>
          <p:cNvPicPr preferRelativeResize="0"/>
          <p:nvPr/>
        </p:nvPicPr>
        <p:blipFill rotWithShape="1">
          <a:blip r:embed="rId16">
            <a:alphaModFix/>
          </a:blip>
          <a:srcRect/>
          <a:stretch/>
        </p:blipFill>
        <p:spPr>
          <a:xfrm>
            <a:off x="10887343" y="5197500"/>
            <a:ext cx="1079420" cy="814725"/>
          </a:xfrm>
          <a:prstGeom prst="rect">
            <a:avLst/>
          </a:prstGeom>
          <a:noFill/>
          <a:ln>
            <a:noFill/>
          </a:ln>
        </p:spPr>
      </p:pic>
      <p:pic>
        <p:nvPicPr>
          <p:cNvPr id="129" name="Google Shape;129;p3">
            <a:extLst>
              <a:ext uri="{C183D7F6-B498-43B3-948B-1728B52AA6E4}">
                <adec:decorative xmlns:adec="http://schemas.microsoft.com/office/drawing/2017/decorative" val="1"/>
              </a:ext>
            </a:extLst>
          </p:cNvPr>
          <p:cNvPicPr preferRelativeResize="0"/>
          <p:nvPr/>
        </p:nvPicPr>
        <p:blipFill rotWithShape="1">
          <a:blip r:embed="rId17">
            <a:alphaModFix/>
          </a:blip>
          <a:srcRect l="3928" t="17924" b="11671"/>
          <a:stretch/>
        </p:blipFill>
        <p:spPr>
          <a:xfrm>
            <a:off x="10887350" y="6018375"/>
            <a:ext cx="1308225" cy="81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3011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PRAKTIČNI PROBLEM</a:t>
            </a:r>
            <a:endParaRPr sz="4000" b="1"/>
          </a:p>
        </p:txBody>
      </p:sp>
      <p:sp>
        <p:nvSpPr>
          <p:cNvPr id="135" name="Google Shape;135;p4"/>
          <p:cNvSpPr txBox="1">
            <a:spLocks noGrp="1"/>
          </p:cNvSpPr>
          <p:nvPr>
            <p:ph type="body" idx="1"/>
          </p:nvPr>
        </p:nvSpPr>
        <p:spPr>
          <a:xfrm>
            <a:off x="614700" y="1499050"/>
            <a:ext cx="10515600" cy="94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None/>
            </a:pPr>
            <a:r>
              <a:rPr lang="sl-SI" sz="3700" i="1">
                <a:solidFill>
                  <a:srgbClr val="00B050"/>
                </a:solidFill>
              </a:rPr>
              <a:t>Cilj - pridelava zadostne količine dovolj kakovostne hrane</a:t>
            </a:r>
            <a:endParaRPr sz="3700" i="1">
              <a:solidFill>
                <a:srgbClr val="00B050"/>
              </a:solidFill>
            </a:endParaRPr>
          </a:p>
        </p:txBody>
      </p:sp>
      <p:pic>
        <p:nvPicPr>
          <p:cNvPr id="136" name="Google Shape;136;p4"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3" cy="615142"/>
          </a:xfrm>
          <a:prstGeom prst="rect">
            <a:avLst/>
          </a:prstGeom>
          <a:noFill/>
          <a:ln>
            <a:noFill/>
          </a:ln>
        </p:spPr>
      </p:pic>
      <p:pic>
        <p:nvPicPr>
          <p:cNvPr id="137" name="Google Shape;137;p4" title="logotip Ministrstva za kmetijstvo, gozdarstvo in prehrano Republike Slovenije"/>
          <p:cNvPicPr preferRelativeResize="0"/>
          <p:nvPr/>
        </p:nvPicPr>
        <p:blipFill rotWithShape="1">
          <a:blip r:embed="rId4">
            <a:alphaModFix/>
          </a:blip>
          <a:srcRect/>
          <a:stretch/>
        </p:blipFill>
        <p:spPr>
          <a:xfrm>
            <a:off x="3251593" y="6262268"/>
            <a:ext cx="2438400" cy="511969"/>
          </a:xfrm>
          <a:prstGeom prst="rect">
            <a:avLst/>
          </a:prstGeom>
          <a:noFill/>
          <a:ln>
            <a:noFill/>
          </a:ln>
        </p:spPr>
      </p:pic>
      <p:pic>
        <p:nvPicPr>
          <p:cNvPr id="138" name="Google Shape;138;p4"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139" name="Google Shape;139;p4" title="logotip Evropskega partnerstva za inovacije na področju kmetijske produktivnosti in trajnosti"/>
          <p:cNvPicPr preferRelativeResize="0"/>
          <p:nvPr/>
        </p:nvPicPr>
        <p:blipFill rotWithShape="1">
          <a:blip r:embed="rId6">
            <a:alphaModFix/>
          </a:blip>
          <a:srcRect l="88837" t="17248" r="7788" b="70880"/>
          <a:stretch/>
        </p:blipFill>
        <p:spPr>
          <a:xfrm>
            <a:off x="8286334" y="5908122"/>
            <a:ext cx="863852" cy="949878"/>
          </a:xfrm>
          <a:prstGeom prst="rect">
            <a:avLst/>
          </a:prstGeom>
          <a:noFill/>
          <a:ln>
            <a:noFill/>
          </a:ln>
        </p:spPr>
      </p:pic>
      <p:pic>
        <p:nvPicPr>
          <p:cNvPr id="140" name="Google Shape;140;p4"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sp>
        <p:nvSpPr>
          <p:cNvPr id="141" name="Google Shape;141;p4"/>
          <p:cNvSpPr txBox="1">
            <a:spLocks noGrp="1"/>
          </p:cNvSpPr>
          <p:nvPr>
            <p:ph type="body" idx="1"/>
          </p:nvPr>
        </p:nvSpPr>
        <p:spPr>
          <a:xfrm>
            <a:off x="614700" y="2623638"/>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sl-SI" sz="3700" i="1">
                <a:solidFill>
                  <a:srgbClr val="00B050"/>
                </a:solidFill>
              </a:rPr>
              <a:t>Eden izmed ključnih elementov - DUŠIK </a:t>
            </a:r>
            <a:endParaRPr sz="3700" i="1">
              <a:solidFill>
                <a:srgbClr val="00B050"/>
              </a:solidFill>
            </a:endParaRPr>
          </a:p>
        </p:txBody>
      </p:sp>
      <p:sp>
        <p:nvSpPr>
          <p:cNvPr id="142" name="Google Shape;142;p4"/>
          <p:cNvSpPr txBox="1">
            <a:spLocks noGrp="1"/>
          </p:cNvSpPr>
          <p:nvPr>
            <p:ph type="body" idx="1"/>
          </p:nvPr>
        </p:nvSpPr>
        <p:spPr>
          <a:xfrm>
            <a:off x="624525" y="3331055"/>
            <a:ext cx="4212300" cy="236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sl-SI" sz="4000" b="1" i="1">
                <a:solidFill>
                  <a:srgbClr val="00B050"/>
                </a:solidFill>
              </a:rPr>
              <a:t>ŽIVINSKA GNOJILA</a:t>
            </a:r>
            <a:endParaRPr sz="4000" b="1" i="1">
              <a:solidFill>
                <a:srgbClr val="00B050"/>
              </a:solidFill>
            </a:endParaRPr>
          </a:p>
        </p:txBody>
      </p:sp>
      <p:sp>
        <p:nvSpPr>
          <p:cNvPr id="143" name="Google Shape;143;p4"/>
          <p:cNvSpPr txBox="1"/>
          <p:nvPr/>
        </p:nvSpPr>
        <p:spPr>
          <a:xfrm>
            <a:off x="6776150" y="1994125"/>
            <a:ext cx="5441400" cy="1854000"/>
          </a:xfrm>
          <a:prstGeom prst="rect">
            <a:avLst/>
          </a:prstGeom>
          <a:solidFill>
            <a:schemeClr val="lt1"/>
          </a:solidFill>
          <a:ln>
            <a:noFill/>
          </a:ln>
        </p:spPr>
        <p:txBody>
          <a:bodyPr spcFirstLastPara="1" wrap="square" lIns="91425" tIns="91425" rIns="91425" bIns="91425" anchor="ctr" anchorCtr="0">
            <a:spAutoFit/>
          </a:bodyPr>
          <a:lstStyle/>
          <a:p>
            <a:pPr marL="0" marR="0" lvl="0" indent="0" algn="l" rtl="0">
              <a:lnSpc>
                <a:spcPct val="115000"/>
              </a:lnSpc>
              <a:spcBef>
                <a:spcPts val="600"/>
              </a:spcBef>
              <a:spcAft>
                <a:spcPts val="0"/>
              </a:spcAft>
              <a:buClr>
                <a:srgbClr val="000000"/>
              </a:buClr>
              <a:buSzPts val="2100"/>
              <a:buFont typeface="Arial"/>
              <a:buNone/>
            </a:pPr>
            <a:r>
              <a:rPr lang="sl-SI" sz="2100" b="1" i="0" u="none" strike="noStrike" cap="none">
                <a:solidFill>
                  <a:srgbClr val="3891A7"/>
                </a:solidFill>
                <a:latin typeface="Arial"/>
                <a:ea typeface="Arial"/>
                <a:cs typeface="Arial"/>
                <a:sym typeface="Arial"/>
              </a:rPr>
              <a:t>ZNATEN PRIRAST N V EKOSISTEMIH:</a:t>
            </a:r>
            <a:endParaRPr sz="2100" b="1" i="0" u="none" strike="noStrike" cap="none">
              <a:solidFill>
                <a:srgbClr val="3891A7"/>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100"/>
              <a:buFont typeface="Arial"/>
              <a:buNone/>
            </a:pPr>
            <a:r>
              <a:rPr lang="sl-SI" sz="2100" b="0" i="0" u="none" strike="noStrike" cap="none">
                <a:solidFill>
                  <a:srgbClr val="3891A7"/>
                </a:solidFill>
                <a:latin typeface="Arial"/>
                <a:ea typeface="Arial"/>
                <a:cs typeface="Arial"/>
                <a:sym typeface="Arial"/>
              </a:rPr>
              <a:t>Industrija, promet</a:t>
            </a:r>
            <a:endParaRPr sz="2100" b="0" i="0" u="none" strike="noStrike" cap="none">
              <a:solidFill>
                <a:srgbClr val="3891A7"/>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100"/>
              <a:buFont typeface="Arial"/>
              <a:buNone/>
            </a:pPr>
            <a:r>
              <a:rPr lang="sl-SI" sz="2100" b="0" i="0" u="none" strike="noStrike" cap="none">
                <a:solidFill>
                  <a:srgbClr val="3891A7"/>
                </a:solidFill>
                <a:latin typeface="Arial"/>
                <a:ea typeface="Arial"/>
                <a:cs typeface="Arial"/>
                <a:sym typeface="Arial"/>
              </a:rPr>
              <a:t>Haber - Bosch (industrijska vezava dušika)</a:t>
            </a:r>
            <a:endParaRPr sz="2100" b="0" i="0" u="none" strike="noStrike" cap="none">
              <a:solidFill>
                <a:srgbClr val="3891A7"/>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100"/>
              <a:buFont typeface="Arial"/>
              <a:buNone/>
            </a:pPr>
            <a:r>
              <a:rPr lang="sl-SI" sz="2100" b="0" i="0" u="none" strike="noStrike" cap="none">
                <a:solidFill>
                  <a:srgbClr val="3891A7"/>
                </a:solidFill>
                <a:latin typeface="Arial"/>
                <a:ea typeface="Arial"/>
                <a:cs typeface="Arial"/>
                <a:sym typeface="Arial"/>
              </a:rPr>
              <a:t>Povečanje števila prebivalstva</a:t>
            </a:r>
            <a:endParaRPr sz="3000" b="0" i="0" u="none" strike="noStrike" cap="none">
              <a:solidFill>
                <a:schemeClr val="dk1"/>
              </a:solidFill>
              <a:latin typeface="Calibri"/>
              <a:ea typeface="Calibri"/>
              <a:cs typeface="Calibri"/>
              <a:sym typeface="Calibri"/>
            </a:endParaRPr>
          </a:p>
        </p:txBody>
      </p:sp>
      <p:sp>
        <p:nvSpPr>
          <p:cNvPr id="144" name="Google Shape;144;p4"/>
          <p:cNvSpPr txBox="1"/>
          <p:nvPr/>
        </p:nvSpPr>
        <p:spPr>
          <a:xfrm>
            <a:off x="6776150" y="74425"/>
            <a:ext cx="5441400" cy="1907100"/>
          </a:xfrm>
          <a:prstGeom prst="rect">
            <a:avLst/>
          </a:prstGeom>
          <a:solidFill>
            <a:schemeClr val="lt1"/>
          </a:solidFill>
          <a:ln>
            <a:noFill/>
          </a:ln>
        </p:spPr>
        <p:txBody>
          <a:bodyPr spcFirstLastPara="1" wrap="square" lIns="91425" tIns="91425" rIns="91425" bIns="91425" anchor="ctr" anchorCtr="0">
            <a:spAutoFit/>
          </a:bodyPr>
          <a:lstStyle/>
          <a:p>
            <a:pPr marL="0" marR="0" lvl="0" indent="0" algn="ctr" rtl="0">
              <a:lnSpc>
                <a:spcPct val="115000"/>
              </a:lnSpc>
              <a:spcBef>
                <a:spcPts val="600"/>
              </a:spcBef>
              <a:spcAft>
                <a:spcPts val="0"/>
              </a:spcAft>
              <a:buClr>
                <a:srgbClr val="000000"/>
              </a:buClr>
              <a:buSzPts val="2400"/>
              <a:buFont typeface="Arial"/>
              <a:buNone/>
            </a:pPr>
            <a:r>
              <a:rPr lang="sl-SI" sz="2400" b="1" i="0" u="none" strike="noStrike" cap="none">
                <a:solidFill>
                  <a:srgbClr val="3891A7"/>
                </a:solidFill>
                <a:latin typeface="Arial"/>
                <a:ea typeface="Arial"/>
                <a:cs typeface="Arial"/>
                <a:sym typeface="Arial"/>
              </a:rPr>
              <a:t>DUŠIK</a:t>
            </a:r>
            <a:endParaRPr sz="2400" b="1" i="0" u="none" strike="noStrike" cap="none">
              <a:solidFill>
                <a:srgbClr val="3891A7"/>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100"/>
              <a:buFont typeface="Arial"/>
              <a:buNone/>
            </a:pPr>
            <a:r>
              <a:rPr lang="sl-SI" sz="2100" b="0" i="0" u="none" strike="noStrike" cap="none">
                <a:solidFill>
                  <a:srgbClr val="3891A7"/>
                </a:solidFill>
                <a:latin typeface="Arial"/>
                <a:ea typeface="Arial"/>
                <a:cs typeface="Arial"/>
                <a:sym typeface="Arial"/>
              </a:rPr>
              <a:t>N2 - 78% atmosferskih plinov </a:t>
            </a:r>
            <a:endParaRPr sz="2100" b="0" i="0" u="none" strike="noStrike" cap="none">
              <a:solidFill>
                <a:srgbClr val="3891A7"/>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100"/>
              <a:buFont typeface="Arial"/>
              <a:buNone/>
            </a:pPr>
            <a:r>
              <a:rPr lang="sl-SI" sz="2100" b="0" i="0" u="none" strike="noStrike" cap="none">
                <a:solidFill>
                  <a:srgbClr val="3891A7"/>
                </a:solidFill>
                <a:latin typeface="Arial"/>
                <a:ea typeface="Arial"/>
                <a:cs typeface="Arial"/>
                <a:sym typeface="Arial"/>
              </a:rPr>
              <a:t>Rastlinam in živalim nedostopen</a:t>
            </a:r>
            <a:endParaRPr sz="2100" b="0" i="0" u="none" strike="noStrike" cap="none">
              <a:solidFill>
                <a:srgbClr val="3891A7"/>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100"/>
              <a:buFont typeface="Arial"/>
              <a:buNone/>
            </a:pPr>
            <a:r>
              <a:rPr lang="sl-SI" sz="2100" b="0" i="0" u="none" strike="noStrike" cap="none">
                <a:solidFill>
                  <a:srgbClr val="3891A7"/>
                </a:solidFill>
                <a:latin typeface="Arial"/>
                <a:ea typeface="Arial"/>
                <a:cs typeface="Arial"/>
                <a:sym typeface="Arial"/>
              </a:rPr>
              <a:t>Biološka fiksacija dušika - v rizosferi </a:t>
            </a:r>
            <a:endParaRPr sz="3000" b="0" i="0" u="none" strike="noStrike" cap="none">
              <a:solidFill>
                <a:schemeClr val="dk1"/>
              </a:solidFill>
              <a:latin typeface="Calibri"/>
              <a:ea typeface="Calibri"/>
              <a:cs typeface="Calibri"/>
              <a:sym typeface="Calibri"/>
            </a:endParaRPr>
          </a:p>
        </p:txBody>
      </p:sp>
      <p:pic>
        <p:nvPicPr>
          <p:cNvPr id="145" name="Google Shape;145;p4">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1155950" y="74425"/>
            <a:ext cx="1061700" cy="1088575"/>
          </a:xfrm>
          <a:prstGeom prst="rect">
            <a:avLst/>
          </a:prstGeom>
          <a:noFill/>
          <a:ln>
            <a:noFill/>
          </a:ln>
        </p:spPr>
      </p:pic>
      <p:pic>
        <p:nvPicPr>
          <p:cNvPr id="146" name="Google Shape;146;p4">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11254875" y="3399083"/>
            <a:ext cx="863850" cy="689241"/>
          </a:xfrm>
          <a:prstGeom prst="rect">
            <a:avLst/>
          </a:prstGeom>
          <a:noFill/>
          <a:ln>
            <a:noFill/>
          </a:ln>
        </p:spPr>
      </p:pic>
      <p:sp>
        <p:nvSpPr>
          <p:cNvPr id="147" name="Google Shape;147;p4"/>
          <p:cNvSpPr txBox="1">
            <a:spLocks noGrp="1"/>
          </p:cNvSpPr>
          <p:nvPr>
            <p:ph type="body" idx="1"/>
          </p:nvPr>
        </p:nvSpPr>
        <p:spPr>
          <a:xfrm>
            <a:off x="6086500" y="3315950"/>
            <a:ext cx="5263500" cy="1517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sl-SI" sz="4000" b="1" i="1">
                <a:solidFill>
                  <a:srgbClr val="00B050"/>
                </a:solidFill>
              </a:rPr>
              <a:t>MINERALNA GNOJILA</a:t>
            </a:r>
            <a:endParaRPr sz="4000" b="1" i="1">
              <a:solidFill>
                <a:srgbClr val="00B050"/>
              </a:solidFill>
            </a:endParaRPr>
          </a:p>
        </p:txBody>
      </p:sp>
      <p:sp>
        <p:nvSpPr>
          <p:cNvPr id="148" name="Google Shape;148;p4"/>
          <p:cNvSpPr txBox="1">
            <a:spLocks noGrp="1"/>
          </p:cNvSpPr>
          <p:nvPr>
            <p:ph type="body" idx="1"/>
          </p:nvPr>
        </p:nvSpPr>
        <p:spPr>
          <a:xfrm>
            <a:off x="0" y="4102825"/>
            <a:ext cx="6259200" cy="1646400"/>
          </a:xfrm>
          <a:prstGeom prst="rect">
            <a:avLst/>
          </a:prstGeom>
          <a:noFill/>
          <a:ln>
            <a:noFill/>
          </a:ln>
        </p:spPr>
        <p:txBody>
          <a:bodyPr spcFirstLastPara="1" wrap="square" lIns="91425" tIns="45700" rIns="91425" bIns="45700" anchor="t" anchorCtr="0">
            <a:normAutofit fontScale="92500" lnSpcReduction="20000"/>
          </a:bodyPr>
          <a:lstStyle/>
          <a:p>
            <a:pPr marL="457200" lvl="0" indent="-445959" algn="l" rtl="0">
              <a:lnSpc>
                <a:spcPct val="90000"/>
              </a:lnSpc>
              <a:spcBef>
                <a:spcPts val="0"/>
              </a:spcBef>
              <a:spcAft>
                <a:spcPts val="0"/>
              </a:spcAft>
              <a:buClr>
                <a:srgbClr val="00B050"/>
              </a:buClr>
              <a:buSzPct val="100000"/>
              <a:buChar char="•"/>
            </a:pPr>
            <a:r>
              <a:rPr lang="sl-SI" sz="3700" i="1">
                <a:solidFill>
                  <a:srgbClr val="00B050"/>
                </a:solidFill>
              </a:rPr>
              <a:t>So “doma”</a:t>
            </a:r>
            <a:endParaRPr sz="3700" i="1">
              <a:solidFill>
                <a:srgbClr val="00B050"/>
              </a:solidFill>
            </a:endParaRPr>
          </a:p>
          <a:p>
            <a:pPr marL="457200" lvl="0" indent="-445959" algn="l" rtl="0">
              <a:lnSpc>
                <a:spcPct val="90000"/>
              </a:lnSpc>
              <a:spcBef>
                <a:spcPts val="0"/>
              </a:spcBef>
              <a:spcAft>
                <a:spcPts val="0"/>
              </a:spcAft>
              <a:buClr>
                <a:srgbClr val="00B050"/>
              </a:buClr>
              <a:buSzPct val="100000"/>
              <a:buChar char="•"/>
            </a:pPr>
            <a:r>
              <a:rPr lang="sl-SI" sz="3700" i="1">
                <a:solidFill>
                  <a:srgbClr val="00B050"/>
                </a:solidFill>
              </a:rPr>
              <a:t>So “živa”</a:t>
            </a:r>
            <a:endParaRPr sz="3700" i="1">
              <a:solidFill>
                <a:srgbClr val="00B050"/>
              </a:solidFill>
            </a:endParaRPr>
          </a:p>
          <a:p>
            <a:pPr marL="457200" lvl="0" indent="-445959" algn="l" rtl="0">
              <a:lnSpc>
                <a:spcPct val="90000"/>
              </a:lnSpc>
              <a:spcBef>
                <a:spcPts val="0"/>
              </a:spcBef>
              <a:spcAft>
                <a:spcPts val="0"/>
              </a:spcAft>
              <a:buClr>
                <a:srgbClr val="00B050"/>
              </a:buClr>
              <a:buSzPct val="100000"/>
              <a:buChar char="•"/>
            </a:pPr>
            <a:r>
              <a:rPr lang="sl-SI" sz="3700" i="1">
                <a:solidFill>
                  <a:srgbClr val="00B050"/>
                </a:solidFill>
              </a:rPr>
              <a:t>Izgube dušika pri skladiščenju in razvozu</a:t>
            </a:r>
            <a:endParaRPr sz="3700" i="1">
              <a:solidFill>
                <a:srgbClr val="00B050"/>
              </a:solidFill>
            </a:endParaRPr>
          </a:p>
        </p:txBody>
      </p:sp>
      <p:sp>
        <p:nvSpPr>
          <p:cNvPr id="149" name="Google Shape;149;p4"/>
          <p:cNvSpPr txBox="1">
            <a:spLocks noGrp="1"/>
          </p:cNvSpPr>
          <p:nvPr>
            <p:ph type="body" idx="1"/>
          </p:nvPr>
        </p:nvSpPr>
        <p:spPr>
          <a:xfrm>
            <a:off x="6086500" y="3961500"/>
            <a:ext cx="6032400" cy="1854000"/>
          </a:xfrm>
          <a:prstGeom prst="rect">
            <a:avLst/>
          </a:prstGeom>
          <a:noFill/>
          <a:ln>
            <a:noFill/>
          </a:ln>
        </p:spPr>
        <p:txBody>
          <a:bodyPr spcFirstLastPara="1" wrap="square" lIns="91425" tIns="45700" rIns="91425" bIns="45700" anchor="t" anchorCtr="0">
            <a:noAutofit/>
          </a:bodyPr>
          <a:lstStyle/>
          <a:p>
            <a:pPr marL="457200" lvl="0" indent="-444500" algn="l" rtl="0">
              <a:lnSpc>
                <a:spcPct val="90000"/>
              </a:lnSpc>
              <a:spcBef>
                <a:spcPts val="0"/>
              </a:spcBef>
              <a:spcAft>
                <a:spcPts val="0"/>
              </a:spcAft>
              <a:buClr>
                <a:srgbClr val="00B050"/>
              </a:buClr>
              <a:buSzPts val="3400"/>
              <a:buChar char="•"/>
            </a:pPr>
            <a:r>
              <a:rPr lang="sl-SI" sz="3400" i="1">
                <a:solidFill>
                  <a:srgbClr val="00B050"/>
                </a:solidFill>
              </a:rPr>
              <a:t>Uvožena</a:t>
            </a:r>
            <a:endParaRPr sz="3400" i="1">
              <a:solidFill>
                <a:srgbClr val="00B050"/>
              </a:solidFill>
            </a:endParaRPr>
          </a:p>
          <a:p>
            <a:pPr marL="457200" lvl="0" indent="-444500" algn="l" rtl="0">
              <a:lnSpc>
                <a:spcPct val="90000"/>
              </a:lnSpc>
              <a:spcBef>
                <a:spcPts val="0"/>
              </a:spcBef>
              <a:spcAft>
                <a:spcPts val="0"/>
              </a:spcAft>
              <a:buClr>
                <a:srgbClr val="00B050"/>
              </a:buClr>
              <a:buSzPts val="3400"/>
              <a:buChar char="•"/>
            </a:pPr>
            <a:r>
              <a:rPr lang="sl-SI" sz="3400" i="1">
                <a:solidFill>
                  <a:srgbClr val="00B050"/>
                </a:solidFill>
              </a:rPr>
              <a:t>naraščanje cen generira naraščanje cen energentov</a:t>
            </a:r>
            <a:endParaRPr sz="3400" i="1">
              <a:solidFill>
                <a:srgbClr val="00B050"/>
              </a:solidFill>
            </a:endParaRPr>
          </a:p>
          <a:p>
            <a:pPr marL="457200" lvl="0" indent="-444500" algn="l" rtl="0">
              <a:lnSpc>
                <a:spcPct val="90000"/>
              </a:lnSpc>
              <a:spcBef>
                <a:spcPts val="0"/>
              </a:spcBef>
              <a:spcAft>
                <a:spcPts val="0"/>
              </a:spcAft>
              <a:buClr>
                <a:srgbClr val="00B050"/>
              </a:buClr>
              <a:buSzPts val="3400"/>
              <a:buChar char="•"/>
            </a:pPr>
            <a:r>
              <a:rPr lang="sl-SI" sz="3400" i="1">
                <a:solidFill>
                  <a:srgbClr val="00B050"/>
                </a:solidFill>
              </a:rPr>
              <a:t>Ranljivost kmetij</a:t>
            </a:r>
            <a:endParaRPr sz="3400" i="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14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14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14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1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NAMEN IN CILJI PROJEKTA</a:t>
            </a:r>
            <a:endParaRPr sz="4000" b="1"/>
          </a:p>
        </p:txBody>
      </p:sp>
      <p:sp>
        <p:nvSpPr>
          <p:cNvPr id="155" name="Google Shape;155;p5"/>
          <p:cNvSpPr txBox="1">
            <a:spLocks noGrp="1"/>
          </p:cNvSpPr>
          <p:nvPr>
            <p:ph type="body" idx="1"/>
          </p:nvPr>
        </p:nvSpPr>
        <p:spPr>
          <a:xfrm>
            <a:off x="0" y="1556775"/>
            <a:ext cx="10515600" cy="154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sl-SI" i="1">
                <a:solidFill>
                  <a:srgbClr val="00B050"/>
                </a:solidFill>
              </a:rPr>
              <a:t>S pomočjo produktov, ki vsebujejo aerobne, anaerobne </a:t>
            </a:r>
            <a:endParaRPr i="1">
              <a:solidFill>
                <a:srgbClr val="00B050"/>
              </a:solidFill>
            </a:endParaRPr>
          </a:p>
          <a:p>
            <a:pPr marL="0" lvl="0" indent="0" algn="l" rtl="0">
              <a:lnSpc>
                <a:spcPct val="90000"/>
              </a:lnSpc>
              <a:spcBef>
                <a:spcPts val="0"/>
              </a:spcBef>
              <a:spcAft>
                <a:spcPts val="0"/>
              </a:spcAft>
              <a:buClr>
                <a:schemeClr val="dk1"/>
              </a:buClr>
              <a:buSzPts val="1100"/>
              <a:buFont typeface="Arial"/>
              <a:buNone/>
            </a:pPr>
            <a:r>
              <a:rPr lang="sl-SI" i="1">
                <a:solidFill>
                  <a:srgbClr val="00B050"/>
                </a:solidFill>
              </a:rPr>
              <a:t>in anoksične mikroorganizme, optimizirati biološko </a:t>
            </a:r>
            <a:endParaRPr i="1">
              <a:solidFill>
                <a:srgbClr val="00B050"/>
              </a:solidFill>
            </a:endParaRPr>
          </a:p>
          <a:p>
            <a:pPr marL="0" lvl="0" indent="0" algn="l" rtl="0">
              <a:lnSpc>
                <a:spcPct val="90000"/>
              </a:lnSpc>
              <a:spcBef>
                <a:spcPts val="0"/>
              </a:spcBef>
              <a:spcAft>
                <a:spcPts val="0"/>
              </a:spcAft>
              <a:buClr>
                <a:schemeClr val="dk1"/>
              </a:buClr>
              <a:buSzPts val="1100"/>
              <a:buFont typeface="Arial"/>
              <a:buNone/>
            </a:pPr>
            <a:r>
              <a:rPr lang="sl-SI" i="1">
                <a:solidFill>
                  <a:srgbClr val="00B050"/>
                </a:solidFill>
              </a:rPr>
              <a:t>razgradnjo gnojevke in doseči:</a:t>
            </a:r>
            <a:endParaRPr i="1">
              <a:solidFill>
                <a:srgbClr val="00B050"/>
              </a:solidFill>
            </a:endParaRPr>
          </a:p>
        </p:txBody>
      </p:sp>
      <p:pic>
        <p:nvPicPr>
          <p:cNvPr id="156" name="Google Shape;156;p5"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3" cy="615142"/>
          </a:xfrm>
          <a:prstGeom prst="rect">
            <a:avLst/>
          </a:prstGeom>
          <a:noFill/>
          <a:ln>
            <a:noFill/>
          </a:ln>
        </p:spPr>
      </p:pic>
      <p:pic>
        <p:nvPicPr>
          <p:cNvPr id="157" name="Google Shape;157;p5" title="logotip Ministrstva za kmetijstvo, gozdarstvo in prehrano Republike Slovenije"/>
          <p:cNvPicPr preferRelativeResize="0"/>
          <p:nvPr/>
        </p:nvPicPr>
        <p:blipFill rotWithShape="1">
          <a:blip r:embed="rId4">
            <a:alphaModFix/>
          </a:blip>
          <a:srcRect/>
          <a:stretch/>
        </p:blipFill>
        <p:spPr>
          <a:xfrm>
            <a:off x="3251593" y="6262268"/>
            <a:ext cx="2438400" cy="511969"/>
          </a:xfrm>
          <a:prstGeom prst="rect">
            <a:avLst/>
          </a:prstGeom>
          <a:noFill/>
          <a:ln>
            <a:noFill/>
          </a:ln>
        </p:spPr>
      </p:pic>
      <p:pic>
        <p:nvPicPr>
          <p:cNvPr id="158" name="Google Shape;158;p5"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159" name="Google Shape;159;p5" title="logotip Evropskega partnerstva za inovacije na področju kmetijske produktivnosti in trajnosti"/>
          <p:cNvPicPr preferRelativeResize="0"/>
          <p:nvPr/>
        </p:nvPicPr>
        <p:blipFill rotWithShape="1">
          <a:blip r:embed="rId6">
            <a:alphaModFix/>
          </a:blip>
          <a:srcRect l="88837" t="17248" r="7788" b="70880"/>
          <a:stretch/>
        </p:blipFill>
        <p:spPr>
          <a:xfrm>
            <a:off x="8286334" y="5908122"/>
            <a:ext cx="863852" cy="949878"/>
          </a:xfrm>
          <a:prstGeom prst="rect">
            <a:avLst/>
          </a:prstGeom>
          <a:noFill/>
          <a:ln>
            <a:noFill/>
          </a:ln>
        </p:spPr>
      </p:pic>
      <p:pic>
        <p:nvPicPr>
          <p:cNvPr id="160" name="Google Shape;160;p5"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161" name="Google Shape;161;p5">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8735325" y="1314300"/>
            <a:ext cx="1624549" cy="2166593"/>
          </a:xfrm>
          <a:prstGeom prst="rect">
            <a:avLst/>
          </a:prstGeom>
          <a:noFill/>
          <a:ln>
            <a:noFill/>
          </a:ln>
        </p:spPr>
      </p:pic>
      <p:pic>
        <p:nvPicPr>
          <p:cNvPr id="162" name="Google Shape;162;p5">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10515600" y="0"/>
            <a:ext cx="1521775" cy="6145887"/>
          </a:xfrm>
          <a:prstGeom prst="rect">
            <a:avLst/>
          </a:prstGeom>
          <a:noFill/>
          <a:ln>
            <a:noFill/>
          </a:ln>
        </p:spPr>
      </p:pic>
      <p:sp>
        <p:nvSpPr>
          <p:cNvPr id="163" name="Google Shape;163;p5"/>
          <p:cNvSpPr txBox="1">
            <a:spLocks noGrp="1"/>
          </p:cNvSpPr>
          <p:nvPr>
            <p:ph type="body" idx="1"/>
          </p:nvPr>
        </p:nvSpPr>
        <p:spPr>
          <a:xfrm>
            <a:off x="0" y="3102200"/>
            <a:ext cx="10515600" cy="7563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r>
              <a:rPr lang="sl-SI" b="1" i="1">
                <a:solidFill>
                  <a:srgbClr val="00B050"/>
                </a:solidFill>
              </a:rPr>
              <a:t>1. ZMANJŠANJE IZGUB DUŠIKA </a:t>
            </a:r>
            <a:r>
              <a:rPr lang="sl-SI" i="1">
                <a:solidFill>
                  <a:srgbClr val="00B050"/>
                </a:solidFill>
              </a:rPr>
              <a:t>- prihranek €</a:t>
            </a:r>
            <a:endParaRPr i="1">
              <a:solidFill>
                <a:srgbClr val="00B050"/>
              </a:solidFill>
            </a:endParaRPr>
          </a:p>
        </p:txBody>
      </p:sp>
      <p:sp>
        <p:nvSpPr>
          <p:cNvPr id="164" name="Google Shape;164;p5"/>
          <p:cNvSpPr txBox="1">
            <a:spLocks noGrp="1"/>
          </p:cNvSpPr>
          <p:nvPr>
            <p:ph type="body" idx="1"/>
          </p:nvPr>
        </p:nvSpPr>
        <p:spPr>
          <a:xfrm>
            <a:off x="0" y="3729446"/>
            <a:ext cx="10230000" cy="949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l-SI" b="1" i="1">
                <a:solidFill>
                  <a:srgbClr val="00B050"/>
                </a:solidFill>
              </a:rPr>
              <a:t>  2. DOBROBIT ŽIVALI</a:t>
            </a:r>
            <a:r>
              <a:rPr lang="sl-SI" i="1">
                <a:solidFill>
                  <a:srgbClr val="00B050"/>
                </a:solidFill>
              </a:rPr>
              <a:t> - zmanjšanje emisij amonijaka v hlevih, izboljšana kakovost krme</a:t>
            </a:r>
            <a:endParaRPr b="1" i="1">
              <a:solidFill>
                <a:srgbClr val="00B050"/>
              </a:solidFill>
            </a:endParaRPr>
          </a:p>
        </p:txBody>
      </p:sp>
      <p:sp>
        <p:nvSpPr>
          <p:cNvPr id="165" name="Google Shape;165;p5"/>
          <p:cNvSpPr txBox="1">
            <a:spLocks noGrp="1"/>
          </p:cNvSpPr>
          <p:nvPr>
            <p:ph type="body" idx="1"/>
          </p:nvPr>
        </p:nvSpPr>
        <p:spPr>
          <a:xfrm>
            <a:off x="0" y="467925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l-SI" b="1" i="1">
                <a:solidFill>
                  <a:srgbClr val="00B050"/>
                </a:solidFill>
              </a:rPr>
              <a:t> 3. ZMANJŠANJE NEGATIVNEGA VPLIVA KMETIJSTVA NA OKOLJE</a:t>
            </a:r>
            <a:r>
              <a:rPr lang="sl-SI" i="1">
                <a:solidFill>
                  <a:srgbClr val="00B050"/>
                </a:solidFill>
              </a:rPr>
              <a:t> - precizno kmetijstvo, ogljični odtis, onesnaženje vod z nitrati, emisije amonijaka</a:t>
            </a:r>
            <a:endParaRPr b="1" i="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9c00a08efb_0_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PRIČAKOVANE SPREMEMBE</a:t>
            </a:r>
            <a:endParaRPr sz="4000" b="1"/>
          </a:p>
        </p:txBody>
      </p:sp>
      <p:sp>
        <p:nvSpPr>
          <p:cNvPr id="171" name="Google Shape;171;g29c00a08efb_0_72"/>
          <p:cNvSpPr txBox="1">
            <a:spLocks noGrp="1"/>
          </p:cNvSpPr>
          <p:nvPr>
            <p:ph type="body" idx="1"/>
          </p:nvPr>
        </p:nvSpPr>
        <p:spPr>
          <a:xfrm>
            <a:off x="0" y="155677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457200" lvl="0" indent="-352167" algn="l" rtl="0">
              <a:lnSpc>
                <a:spcPct val="115000"/>
              </a:lnSpc>
              <a:spcBef>
                <a:spcPts val="1200"/>
              </a:spcBef>
              <a:spcAft>
                <a:spcPts val="0"/>
              </a:spcAft>
              <a:buClr>
                <a:srgbClr val="00B050"/>
              </a:buClr>
              <a:buSzPts val="1946"/>
              <a:buAutoNum type="arabicPeriod"/>
            </a:pPr>
            <a:r>
              <a:rPr lang="sl-SI" i="1">
                <a:solidFill>
                  <a:srgbClr val="00B050"/>
                </a:solidFill>
              </a:rPr>
              <a:t>Zmanjšana poraba mineralnih gnojil</a:t>
            </a:r>
            <a:endParaRPr i="1">
              <a:solidFill>
                <a:srgbClr val="00B050"/>
              </a:solidFill>
            </a:endParaRPr>
          </a:p>
          <a:p>
            <a:pPr marL="457200" lvl="0" indent="-352167" algn="l" rtl="0">
              <a:lnSpc>
                <a:spcPct val="115000"/>
              </a:lnSpc>
              <a:spcBef>
                <a:spcPts val="0"/>
              </a:spcBef>
              <a:spcAft>
                <a:spcPts val="0"/>
              </a:spcAft>
              <a:buClr>
                <a:srgbClr val="00B050"/>
              </a:buClr>
              <a:buSzPts val="1946"/>
              <a:buAutoNum type="arabicPeriod"/>
            </a:pPr>
            <a:r>
              <a:rPr lang="sl-SI" i="1">
                <a:solidFill>
                  <a:srgbClr val="00B050"/>
                </a:solidFill>
              </a:rPr>
              <a:t>Optimizirana raba živinskih gnojil</a:t>
            </a:r>
            <a:endParaRPr i="1">
              <a:solidFill>
                <a:srgbClr val="00B050"/>
              </a:solidFill>
            </a:endParaRPr>
          </a:p>
          <a:p>
            <a:pPr marL="457200" lvl="0" indent="-352167" algn="l" rtl="0">
              <a:lnSpc>
                <a:spcPct val="115000"/>
              </a:lnSpc>
              <a:spcBef>
                <a:spcPts val="0"/>
              </a:spcBef>
              <a:spcAft>
                <a:spcPts val="0"/>
              </a:spcAft>
              <a:buClr>
                <a:srgbClr val="00B050"/>
              </a:buClr>
              <a:buSzPts val="1946"/>
              <a:buAutoNum type="arabicPeriod"/>
            </a:pPr>
            <a:r>
              <a:rPr lang="sl-SI" i="1">
                <a:solidFill>
                  <a:srgbClr val="00B050"/>
                </a:solidFill>
              </a:rPr>
              <a:t>Optimizacija stroškov gnojenja ter ohranjanju (izboljšavi) hektarskega donosa</a:t>
            </a:r>
            <a:endParaRPr i="1">
              <a:solidFill>
                <a:srgbClr val="00B050"/>
              </a:solidFill>
            </a:endParaRPr>
          </a:p>
          <a:p>
            <a:pPr marL="457200" lvl="0" indent="-352167" algn="l" rtl="0">
              <a:lnSpc>
                <a:spcPct val="115000"/>
              </a:lnSpc>
              <a:spcBef>
                <a:spcPts val="0"/>
              </a:spcBef>
              <a:spcAft>
                <a:spcPts val="0"/>
              </a:spcAft>
              <a:buClr>
                <a:srgbClr val="00B050"/>
              </a:buClr>
              <a:buSzPts val="1946"/>
              <a:buAutoNum type="arabicPeriod"/>
            </a:pPr>
            <a:r>
              <a:rPr lang="sl-SI" i="1">
                <a:solidFill>
                  <a:srgbClr val="00B050"/>
                </a:solidFill>
              </a:rPr>
              <a:t>Izboljšanje življenjskega okolja živali</a:t>
            </a:r>
            <a:endParaRPr i="1">
              <a:solidFill>
                <a:srgbClr val="00B050"/>
              </a:solidFill>
            </a:endParaRPr>
          </a:p>
          <a:p>
            <a:pPr marL="457200" lvl="0" indent="-352167" algn="l" rtl="0">
              <a:lnSpc>
                <a:spcPct val="115000"/>
              </a:lnSpc>
              <a:spcBef>
                <a:spcPts val="0"/>
              </a:spcBef>
              <a:spcAft>
                <a:spcPts val="0"/>
              </a:spcAft>
              <a:buClr>
                <a:srgbClr val="00B050"/>
              </a:buClr>
              <a:buSzPts val="1946"/>
              <a:buAutoNum type="arabicPeriod"/>
            </a:pPr>
            <a:r>
              <a:rPr lang="sl-SI" i="1">
                <a:solidFill>
                  <a:srgbClr val="00B050"/>
                </a:solidFill>
              </a:rPr>
              <a:t>Manj neprijetnih vonjav – izboljšanje sobivanja lokalnega prebivalstva in kmetijskih gospodarstev</a:t>
            </a:r>
            <a:endParaRPr i="1">
              <a:solidFill>
                <a:srgbClr val="00B050"/>
              </a:solidFill>
            </a:endParaRPr>
          </a:p>
          <a:p>
            <a:pPr marL="457200" lvl="0" indent="-352167" algn="l" rtl="0">
              <a:lnSpc>
                <a:spcPct val="115000"/>
              </a:lnSpc>
              <a:spcBef>
                <a:spcPts val="0"/>
              </a:spcBef>
              <a:spcAft>
                <a:spcPts val="0"/>
              </a:spcAft>
              <a:buClr>
                <a:srgbClr val="00B050"/>
              </a:buClr>
              <a:buSzPts val="1946"/>
              <a:buAutoNum type="arabicPeriod"/>
            </a:pPr>
            <a:r>
              <a:rPr lang="sl-SI" i="1">
                <a:solidFill>
                  <a:srgbClr val="00B050"/>
                </a:solidFill>
              </a:rPr>
              <a:t>Zmanjšano onesnaženje vod z nitrati</a:t>
            </a:r>
            <a:endParaRPr i="1">
              <a:solidFill>
                <a:srgbClr val="00B050"/>
              </a:solidFill>
            </a:endParaRPr>
          </a:p>
          <a:p>
            <a:pPr marL="457200" lvl="0" indent="-352167" algn="l" rtl="0">
              <a:lnSpc>
                <a:spcPct val="115000"/>
              </a:lnSpc>
              <a:spcBef>
                <a:spcPts val="0"/>
              </a:spcBef>
              <a:spcAft>
                <a:spcPts val="0"/>
              </a:spcAft>
              <a:buClr>
                <a:srgbClr val="00B050"/>
              </a:buClr>
              <a:buSzPts val="1946"/>
              <a:buAutoNum type="arabicPeriod"/>
            </a:pPr>
            <a:r>
              <a:rPr lang="sl-SI" i="1">
                <a:solidFill>
                  <a:srgbClr val="00B050"/>
                </a:solidFill>
              </a:rPr>
              <a:t>Seznanitev kmetijskih gospodarstev o pomenu preciznega kmetijstva in zmanjšanju ogljičnega odtisa kmetije</a:t>
            </a:r>
            <a:endParaRPr i="1">
              <a:solidFill>
                <a:srgbClr val="00B050"/>
              </a:solidFill>
            </a:endParaRPr>
          </a:p>
        </p:txBody>
      </p:sp>
      <p:pic>
        <p:nvPicPr>
          <p:cNvPr id="172" name="Google Shape;172;g29c00a08efb_0_72"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4" cy="615142"/>
          </a:xfrm>
          <a:prstGeom prst="rect">
            <a:avLst/>
          </a:prstGeom>
          <a:noFill/>
          <a:ln>
            <a:noFill/>
          </a:ln>
        </p:spPr>
      </p:pic>
      <p:pic>
        <p:nvPicPr>
          <p:cNvPr id="173" name="Google Shape;173;g29c00a08efb_0_72" title="logotip Ministrstva za kmetijstvo, gozdarstvo in prehrano Republike Slovenije"/>
          <p:cNvPicPr preferRelativeResize="0"/>
          <p:nvPr/>
        </p:nvPicPr>
        <p:blipFill rotWithShape="1">
          <a:blip r:embed="rId4">
            <a:alphaModFix/>
          </a:blip>
          <a:srcRect/>
          <a:stretch/>
        </p:blipFill>
        <p:spPr>
          <a:xfrm>
            <a:off x="3251593" y="6262268"/>
            <a:ext cx="2438399" cy="511969"/>
          </a:xfrm>
          <a:prstGeom prst="rect">
            <a:avLst/>
          </a:prstGeom>
          <a:noFill/>
          <a:ln>
            <a:noFill/>
          </a:ln>
        </p:spPr>
      </p:pic>
      <p:pic>
        <p:nvPicPr>
          <p:cNvPr id="174" name="Google Shape;174;g29c00a08efb_0_72"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175" name="Google Shape;175;g29c00a08efb_0_72" title="logotip Evropskega partnerstva za inovacije na področju kmetijske produktivnosti in trajnosti"/>
          <p:cNvPicPr preferRelativeResize="0"/>
          <p:nvPr/>
        </p:nvPicPr>
        <p:blipFill rotWithShape="1">
          <a:blip r:embed="rId6">
            <a:alphaModFix/>
          </a:blip>
          <a:srcRect l="88836" t="17247" r="7789" b="70879"/>
          <a:stretch/>
        </p:blipFill>
        <p:spPr>
          <a:xfrm>
            <a:off x="8286334" y="5908122"/>
            <a:ext cx="863851" cy="949879"/>
          </a:xfrm>
          <a:prstGeom prst="rect">
            <a:avLst/>
          </a:prstGeom>
          <a:noFill/>
          <a:ln>
            <a:noFill/>
          </a:ln>
        </p:spPr>
      </p:pic>
      <p:pic>
        <p:nvPicPr>
          <p:cNvPr id="176" name="Google Shape;176;g29c00a08efb_0_72"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177" name="Google Shape;177;g29c00a08efb_0_72">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0515589" y="0"/>
            <a:ext cx="1484036" cy="5993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g29c00a08efb_0_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DOSEDANJE AKTIVNOSTI</a:t>
            </a:r>
            <a:endParaRPr sz="4000" b="1"/>
          </a:p>
        </p:txBody>
      </p:sp>
      <p:sp>
        <p:nvSpPr>
          <p:cNvPr id="183" name="Google Shape;183;g29c00a08efb_0_88"/>
          <p:cNvSpPr txBox="1">
            <a:spLocks noGrp="1"/>
          </p:cNvSpPr>
          <p:nvPr>
            <p:ph type="body" idx="1"/>
          </p:nvPr>
        </p:nvSpPr>
        <p:spPr>
          <a:xfrm>
            <a:off x="0" y="1556775"/>
            <a:ext cx="6804300" cy="16395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1200"/>
              </a:spcBef>
              <a:spcAft>
                <a:spcPts val="0"/>
              </a:spcAft>
              <a:buClr>
                <a:srgbClr val="00B050"/>
              </a:buClr>
              <a:buSzPts val="1800"/>
              <a:buChar char="•"/>
            </a:pPr>
            <a:r>
              <a:rPr lang="sl-SI" i="1">
                <a:solidFill>
                  <a:srgbClr val="00B050"/>
                </a:solidFill>
              </a:rPr>
              <a:t>Uvodna koordinacija in postavitev partnerskih ciljev</a:t>
            </a:r>
            <a:endParaRPr i="1">
              <a:solidFill>
                <a:srgbClr val="00B050"/>
              </a:solidFill>
            </a:endParaRPr>
          </a:p>
          <a:p>
            <a:pPr marL="457200" lvl="0" indent="-342900" algn="l" rtl="0">
              <a:lnSpc>
                <a:spcPct val="115000"/>
              </a:lnSpc>
              <a:spcBef>
                <a:spcPts val="0"/>
              </a:spcBef>
              <a:spcAft>
                <a:spcPts val="0"/>
              </a:spcAft>
              <a:buClr>
                <a:srgbClr val="00B050"/>
              </a:buClr>
              <a:buSzPts val="1800"/>
              <a:buChar char="•"/>
            </a:pPr>
            <a:r>
              <a:rPr lang="sl-SI" i="1">
                <a:solidFill>
                  <a:srgbClr val="00B050"/>
                </a:solidFill>
              </a:rPr>
              <a:t>Izvedba prvega usposabljanja</a:t>
            </a:r>
            <a:endParaRPr i="1">
              <a:solidFill>
                <a:srgbClr val="00B050"/>
              </a:solidFill>
            </a:endParaRPr>
          </a:p>
        </p:txBody>
      </p:sp>
      <p:pic>
        <p:nvPicPr>
          <p:cNvPr id="184" name="Google Shape;184;g29c00a08efb_0_88"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4" cy="615142"/>
          </a:xfrm>
          <a:prstGeom prst="rect">
            <a:avLst/>
          </a:prstGeom>
          <a:noFill/>
          <a:ln>
            <a:noFill/>
          </a:ln>
        </p:spPr>
      </p:pic>
      <p:pic>
        <p:nvPicPr>
          <p:cNvPr id="185" name="Google Shape;185;g29c00a08efb_0_88" title="logotip Ministrstva za kmetijstvo, gozdarstvo in prehrano Republike Slovenije"/>
          <p:cNvPicPr preferRelativeResize="0"/>
          <p:nvPr/>
        </p:nvPicPr>
        <p:blipFill rotWithShape="1">
          <a:blip r:embed="rId4">
            <a:alphaModFix/>
          </a:blip>
          <a:srcRect/>
          <a:stretch/>
        </p:blipFill>
        <p:spPr>
          <a:xfrm>
            <a:off x="3251593" y="6262268"/>
            <a:ext cx="2438399" cy="511969"/>
          </a:xfrm>
          <a:prstGeom prst="rect">
            <a:avLst/>
          </a:prstGeom>
          <a:noFill/>
          <a:ln>
            <a:noFill/>
          </a:ln>
        </p:spPr>
      </p:pic>
      <p:pic>
        <p:nvPicPr>
          <p:cNvPr id="186" name="Google Shape;186;g29c00a08efb_0_88"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187" name="Google Shape;187;g29c00a08efb_0_88" title="logotip Evropskega partnerstva za inovacije na področju kmetijske produktivnosti in trajnosti"/>
          <p:cNvPicPr preferRelativeResize="0"/>
          <p:nvPr/>
        </p:nvPicPr>
        <p:blipFill rotWithShape="1">
          <a:blip r:embed="rId6">
            <a:alphaModFix/>
          </a:blip>
          <a:srcRect l="88836" t="17247" r="7789" b="70879"/>
          <a:stretch/>
        </p:blipFill>
        <p:spPr>
          <a:xfrm>
            <a:off x="8286334" y="5908122"/>
            <a:ext cx="863851" cy="949879"/>
          </a:xfrm>
          <a:prstGeom prst="rect">
            <a:avLst/>
          </a:prstGeom>
          <a:noFill/>
          <a:ln>
            <a:noFill/>
          </a:ln>
        </p:spPr>
      </p:pic>
      <p:pic>
        <p:nvPicPr>
          <p:cNvPr id="188" name="Google Shape;188;g29c00a08efb_0_88"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189" name="Google Shape;189;g29c00a08efb_0_88">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6095990" y="1356802"/>
            <a:ext cx="3637476" cy="3637476"/>
          </a:xfrm>
          <a:prstGeom prst="rect">
            <a:avLst/>
          </a:prstGeom>
          <a:noFill/>
          <a:ln>
            <a:noFill/>
          </a:ln>
        </p:spPr>
      </p:pic>
      <p:pic>
        <p:nvPicPr>
          <p:cNvPr id="190" name="Google Shape;190;g29c00a08efb_0_88">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9870295" y="164950"/>
            <a:ext cx="2321701" cy="4127500"/>
          </a:xfrm>
          <a:prstGeom prst="rect">
            <a:avLst/>
          </a:prstGeom>
          <a:noFill/>
          <a:ln>
            <a:noFill/>
          </a:ln>
        </p:spPr>
      </p:pic>
      <p:pic>
        <p:nvPicPr>
          <p:cNvPr id="191" name="Google Shape;191;g29c00a08efb_0_88">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10485675" y="3927850"/>
            <a:ext cx="1500175" cy="2000225"/>
          </a:xfrm>
          <a:prstGeom prst="rect">
            <a:avLst/>
          </a:prstGeom>
          <a:noFill/>
          <a:ln>
            <a:noFill/>
          </a:ln>
        </p:spPr>
      </p:pic>
      <p:pic>
        <p:nvPicPr>
          <p:cNvPr id="192" name="Google Shape;192;g29c00a08efb_0_88">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9150175" y="4108145"/>
            <a:ext cx="1229425" cy="1639630"/>
          </a:xfrm>
          <a:prstGeom prst="rect">
            <a:avLst/>
          </a:prstGeom>
          <a:noFill/>
          <a:ln>
            <a:noFill/>
          </a:ln>
        </p:spPr>
      </p:pic>
      <p:sp>
        <p:nvSpPr>
          <p:cNvPr id="193" name="Google Shape;193;g29c00a08efb_0_88"/>
          <p:cNvSpPr txBox="1">
            <a:spLocks noGrp="1"/>
          </p:cNvSpPr>
          <p:nvPr>
            <p:ph type="body" idx="1"/>
          </p:nvPr>
        </p:nvSpPr>
        <p:spPr>
          <a:xfrm>
            <a:off x="0" y="3196275"/>
            <a:ext cx="6804300" cy="20001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Clr>
                <a:srgbClr val="00B050"/>
              </a:buClr>
              <a:buSzPts val="1800"/>
              <a:buChar char="•"/>
            </a:pPr>
            <a:r>
              <a:rPr lang="sl-SI" i="1">
                <a:solidFill>
                  <a:srgbClr val="00B050"/>
                </a:solidFill>
              </a:rPr>
              <a:t>Zbiranje podatkov o kmetijah in </a:t>
            </a:r>
            <a:endParaRPr i="1">
              <a:solidFill>
                <a:srgbClr val="00B050"/>
              </a:solidFill>
            </a:endParaRPr>
          </a:p>
          <a:p>
            <a:pPr marL="457200" lvl="0" indent="0" algn="l" rtl="0">
              <a:lnSpc>
                <a:spcPct val="115000"/>
              </a:lnSpc>
              <a:spcBef>
                <a:spcPts val="0"/>
              </a:spcBef>
              <a:spcAft>
                <a:spcPts val="0"/>
              </a:spcAft>
              <a:buNone/>
            </a:pPr>
            <a:r>
              <a:rPr lang="sl-SI" i="1">
                <a:solidFill>
                  <a:srgbClr val="00B050"/>
                </a:solidFill>
              </a:rPr>
              <a:t>priprava protokolov za tretmane</a:t>
            </a:r>
            <a:endParaRPr i="1">
              <a:solidFill>
                <a:srgbClr val="00B050"/>
              </a:solidFill>
            </a:endParaRPr>
          </a:p>
        </p:txBody>
      </p:sp>
      <p:sp>
        <p:nvSpPr>
          <p:cNvPr id="194" name="Google Shape;194;g29c00a08efb_0_88"/>
          <p:cNvSpPr txBox="1">
            <a:spLocks noGrp="1"/>
          </p:cNvSpPr>
          <p:nvPr>
            <p:ph type="body" idx="1"/>
          </p:nvPr>
        </p:nvSpPr>
        <p:spPr>
          <a:xfrm>
            <a:off x="-5875" y="4210575"/>
            <a:ext cx="6804300" cy="20001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Clr>
                <a:srgbClr val="00B050"/>
              </a:buClr>
              <a:buSzPts val="1800"/>
              <a:buChar char="•"/>
            </a:pPr>
            <a:r>
              <a:rPr lang="sl-SI" i="1">
                <a:solidFill>
                  <a:srgbClr val="00B050"/>
                </a:solidFill>
              </a:rPr>
              <a:t>Zbiranje ponudb ter nabava produktov</a:t>
            </a:r>
            <a:endParaRPr i="1">
              <a:solidFill>
                <a:srgbClr val="00B050"/>
              </a:solidFill>
            </a:endParaRPr>
          </a:p>
          <a:p>
            <a:pPr marL="457200" lvl="0" indent="0" algn="l" rtl="0">
              <a:lnSpc>
                <a:spcPct val="115000"/>
              </a:lnSpc>
              <a:spcBef>
                <a:spcPts val="0"/>
              </a:spcBef>
              <a:spcAft>
                <a:spcPts val="0"/>
              </a:spcAft>
              <a:buNone/>
            </a:pPr>
            <a:r>
              <a:rPr lang="sl-SI" i="1">
                <a:solidFill>
                  <a:srgbClr val="00B050"/>
                </a:solidFill>
              </a:rPr>
              <a:t> in tehnične opreme</a:t>
            </a:r>
            <a:endParaRPr i="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pic>
        <p:nvPicPr>
          <p:cNvPr id="199" name="Google Shape;199;g29c6cca1e0e_0_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904851" y="2510051"/>
            <a:ext cx="3357548" cy="3357552"/>
          </a:xfrm>
          <a:prstGeom prst="rect">
            <a:avLst/>
          </a:prstGeom>
          <a:noFill/>
          <a:ln>
            <a:noFill/>
          </a:ln>
        </p:spPr>
      </p:pic>
      <p:sp>
        <p:nvSpPr>
          <p:cNvPr id="200" name="Google Shape;200;g29c6cca1e0e_0_3"/>
          <p:cNvSpPr txBox="1">
            <a:spLocks noGrp="1"/>
          </p:cNvSpPr>
          <p:nvPr>
            <p:ph type="title"/>
          </p:nvPr>
        </p:nvSpPr>
        <p:spPr>
          <a:xfrm>
            <a:off x="3011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sl-SI" sz="5300" b="1"/>
              <a:t>DOSEDANJE AKTIVNOSTI</a:t>
            </a:r>
            <a:endParaRPr sz="4000" b="1"/>
          </a:p>
        </p:txBody>
      </p:sp>
      <p:sp>
        <p:nvSpPr>
          <p:cNvPr id="201" name="Google Shape;201;g29c6cca1e0e_0_3"/>
          <p:cNvSpPr txBox="1">
            <a:spLocks noGrp="1"/>
          </p:cNvSpPr>
          <p:nvPr>
            <p:ph type="body" idx="1"/>
          </p:nvPr>
        </p:nvSpPr>
        <p:spPr>
          <a:xfrm>
            <a:off x="0" y="1556775"/>
            <a:ext cx="5293800" cy="16056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Clr>
                <a:srgbClr val="00B050"/>
              </a:buClr>
              <a:buSzPts val="1800"/>
              <a:buChar char="•"/>
            </a:pPr>
            <a:r>
              <a:rPr lang="sl-SI" i="1">
                <a:solidFill>
                  <a:srgbClr val="00B050"/>
                </a:solidFill>
              </a:rPr>
              <a:t>Izvajanje meritve delcev amonijaka v hlevih ter na polju po razvozu </a:t>
            </a:r>
            <a:endParaRPr i="1">
              <a:solidFill>
                <a:srgbClr val="00B050"/>
              </a:solidFill>
            </a:endParaRPr>
          </a:p>
        </p:txBody>
      </p:sp>
      <p:pic>
        <p:nvPicPr>
          <p:cNvPr id="202" name="Google Shape;202;g29c6cca1e0e_0_3" title="logotip Programa razvoja podeželja za odbdobje 2014-2020 in označenim virom sofinanciranja"/>
          <p:cNvPicPr preferRelativeResize="0"/>
          <p:nvPr/>
        </p:nvPicPr>
        <p:blipFill rotWithShape="1">
          <a:blip r:embed="rId4">
            <a:alphaModFix/>
          </a:blip>
          <a:srcRect/>
          <a:stretch/>
        </p:blipFill>
        <p:spPr>
          <a:xfrm>
            <a:off x="832645" y="6210682"/>
            <a:ext cx="2490494" cy="615142"/>
          </a:xfrm>
          <a:prstGeom prst="rect">
            <a:avLst/>
          </a:prstGeom>
          <a:noFill/>
          <a:ln>
            <a:noFill/>
          </a:ln>
        </p:spPr>
      </p:pic>
      <p:pic>
        <p:nvPicPr>
          <p:cNvPr id="203" name="Google Shape;203;g29c6cca1e0e_0_3" title="logotip Ministrstva za kmetijstvo, gozdarstvo in prehrano Republike Slovenije"/>
          <p:cNvPicPr preferRelativeResize="0"/>
          <p:nvPr/>
        </p:nvPicPr>
        <p:blipFill rotWithShape="1">
          <a:blip r:embed="rId5">
            <a:alphaModFix/>
          </a:blip>
          <a:srcRect/>
          <a:stretch/>
        </p:blipFill>
        <p:spPr>
          <a:xfrm>
            <a:off x="3251593" y="6262268"/>
            <a:ext cx="2438399" cy="511969"/>
          </a:xfrm>
          <a:prstGeom prst="rect">
            <a:avLst/>
          </a:prstGeom>
          <a:noFill/>
          <a:ln>
            <a:noFill/>
          </a:ln>
        </p:spPr>
      </p:pic>
      <p:pic>
        <p:nvPicPr>
          <p:cNvPr id="204" name="Google Shape;204;g29c6cca1e0e_0_3" title="logotip s prikazanim sloganom: Ideje in rešitve povezujejo!"/>
          <p:cNvPicPr preferRelativeResize="0"/>
          <p:nvPr/>
        </p:nvPicPr>
        <p:blipFill rotWithShape="1">
          <a:blip r:embed="rId6">
            <a:alphaModFix/>
          </a:blip>
          <a:srcRect/>
          <a:stretch/>
        </p:blipFill>
        <p:spPr>
          <a:xfrm>
            <a:off x="5742640" y="5993476"/>
            <a:ext cx="2543694" cy="864524"/>
          </a:xfrm>
          <a:prstGeom prst="rect">
            <a:avLst/>
          </a:prstGeom>
          <a:noFill/>
          <a:ln>
            <a:noFill/>
          </a:ln>
        </p:spPr>
      </p:pic>
      <p:pic>
        <p:nvPicPr>
          <p:cNvPr id="205" name="Google Shape;205;g29c6cca1e0e_0_3" title="logotip Evropskega partnerstva za inovacije na področju kmetijske produktivnosti in trajnosti"/>
          <p:cNvPicPr preferRelativeResize="0"/>
          <p:nvPr/>
        </p:nvPicPr>
        <p:blipFill rotWithShape="1">
          <a:blip r:embed="rId7">
            <a:alphaModFix/>
          </a:blip>
          <a:srcRect l="88835" t="17246" r="7789" b="70880"/>
          <a:stretch/>
        </p:blipFill>
        <p:spPr>
          <a:xfrm>
            <a:off x="8286334" y="5908122"/>
            <a:ext cx="863850" cy="949880"/>
          </a:xfrm>
          <a:prstGeom prst="rect">
            <a:avLst/>
          </a:prstGeom>
          <a:noFill/>
          <a:ln>
            <a:noFill/>
          </a:ln>
        </p:spPr>
      </p:pic>
      <p:pic>
        <p:nvPicPr>
          <p:cNvPr id="206" name="Google Shape;206;g29c6cca1e0e_0_3" title="logotip vodilnega partnerja JPZ Janez Zorko s. p."/>
          <p:cNvPicPr preferRelativeResize="0"/>
          <p:nvPr/>
        </p:nvPicPr>
        <p:blipFill rotWithShape="1">
          <a:blip r:embed="rId8">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207" name="Google Shape;207;g29c6cca1e0e_0_3">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5199487" y="2373813"/>
            <a:ext cx="3630000" cy="3630024"/>
          </a:xfrm>
          <a:prstGeom prst="rect">
            <a:avLst/>
          </a:prstGeom>
          <a:noFill/>
          <a:ln>
            <a:noFill/>
          </a:ln>
        </p:spPr>
      </p:pic>
      <p:pic>
        <p:nvPicPr>
          <p:cNvPr id="208" name="Google Shape;208;g29c6cca1e0e_0_3">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9192162" y="9"/>
            <a:ext cx="2992500" cy="2992480"/>
          </a:xfrm>
          <a:prstGeom prst="rect">
            <a:avLst/>
          </a:prstGeom>
          <a:noFill/>
          <a:ln>
            <a:noFill/>
          </a:ln>
        </p:spPr>
      </p:pic>
      <p:sp>
        <p:nvSpPr>
          <p:cNvPr id="209" name="Google Shape;209;g29c6cca1e0e_0_3"/>
          <p:cNvSpPr txBox="1">
            <a:spLocks noGrp="1"/>
          </p:cNvSpPr>
          <p:nvPr>
            <p:ph type="body" idx="1"/>
          </p:nvPr>
        </p:nvSpPr>
        <p:spPr>
          <a:xfrm>
            <a:off x="0" y="3207213"/>
            <a:ext cx="5293800" cy="1963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0"/>
              </a:spcBef>
              <a:spcAft>
                <a:spcPts val="0"/>
              </a:spcAft>
              <a:buClr>
                <a:srgbClr val="00B050"/>
              </a:buClr>
              <a:buSzPts val="1800"/>
              <a:buChar char="•"/>
            </a:pPr>
            <a:r>
              <a:rPr lang="sl-SI" i="1">
                <a:solidFill>
                  <a:srgbClr val="00B050"/>
                </a:solidFill>
              </a:rPr>
              <a:t>Zbiranje vzorcev in izvedba analiz gnojevk (ter tudi trave po odkosu pri 1 kmetijskem gospodarstvu)</a:t>
            </a:r>
            <a:endParaRPr i="1">
              <a:solidFill>
                <a:srgbClr val="00B050"/>
              </a:solidFill>
            </a:endParaRPr>
          </a:p>
        </p:txBody>
      </p:sp>
      <p:sp>
        <p:nvSpPr>
          <p:cNvPr id="210" name="Google Shape;210;g29c6cca1e0e_0_3"/>
          <p:cNvSpPr txBox="1">
            <a:spLocks noGrp="1"/>
          </p:cNvSpPr>
          <p:nvPr>
            <p:ph type="body" idx="1"/>
          </p:nvPr>
        </p:nvSpPr>
        <p:spPr>
          <a:xfrm>
            <a:off x="0" y="5215250"/>
            <a:ext cx="5293800" cy="7563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Clr>
                <a:srgbClr val="00B050"/>
              </a:buClr>
              <a:buSzPts val="1800"/>
              <a:buChar char="•"/>
            </a:pPr>
            <a:r>
              <a:rPr lang="sl-SI" i="1">
                <a:solidFill>
                  <a:srgbClr val="00B050"/>
                </a:solidFill>
              </a:rPr>
              <a:t>Analiziranje vzorcev</a:t>
            </a:r>
            <a:endParaRPr i="1">
              <a:solidFill>
                <a:srgbClr val="00B050"/>
              </a:solidFill>
            </a:endParaRPr>
          </a:p>
        </p:txBody>
      </p:sp>
      <p:pic>
        <p:nvPicPr>
          <p:cNvPr id="211" name="Google Shape;211;g29c6cca1e0e_0_3">
            <a:extLst>
              <a:ext uri="{C183D7F6-B498-43B3-948B-1728B52AA6E4}">
                <adec:decorative xmlns:adec="http://schemas.microsoft.com/office/drawing/2017/decorative" val="1"/>
              </a:ext>
            </a:extLst>
          </p:cNvPr>
          <p:cNvPicPr preferRelativeResize="0"/>
          <p:nvPr/>
        </p:nvPicPr>
        <p:blipFill rotWithShape="1">
          <a:blip r:embed="rId11">
            <a:alphaModFix/>
          </a:blip>
          <a:srcRect l="6369" t="30531" r="28373" b="23864"/>
          <a:stretch/>
        </p:blipFill>
        <p:spPr>
          <a:xfrm>
            <a:off x="7525624" y="713054"/>
            <a:ext cx="1624550" cy="15663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29c00a08efb_0_2"/>
          <p:cNvSpPr txBox="1">
            <a:spLocks noGrp="1"/>
          </p:cNvSpPr>
          <p:nvPr>
            <p:ph type="title"/>
          </p:nvPr>
        </p:nvSpPr>
        <p:spPr>
          <a:xfrm>
            <a:off x="0" y="0"/>
            <a:ext cx="121920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sz="5300" b="1"/>
              <a:t>DOSEDANJI REZULTATI </a:t>
            </a:r>
            <a:r>
              <a:rPr lang="sl-SI" sz="5077" b="1">
                <a:solidFill>
                  <a:srgbClr val="00B050"/>
                </a:solidFill>
              </a:rPr>
              <a:t>- Število delcev amonijaka</a:t>
            </a:r>
            <a:endParaRPr sz="3777" b="1">
              <a:solidFill>
                <a:srgbClr val="00B050"/>
              </a:solidFill>
            </a:endParaRPr>
          </a:p>
        </p:txBody>
      </p:sp>
      <p:pic>
        <p:nvPicPr>
          <p:cNvPr id="217" name="Google Shape;217;g29c00a08efb_0_2" title="logotip Programa razvoja podeželja za odbdobje 2014-2020 in označenim virom sofinanciranja"/>
          <p:cNvPicPr preferRelativeResize="0"/>
          <p:nvPr/>
        </p:nvPicPr>
        <p:blipFill rotWithShape="1">
          <a:blip r:embed="rId3">
            <a:alphaModFix/>
          </a:blip>
          <a:srcRect/>
          <a:stretch/>
        </p:blipFill>
        <p:spPr>
          <a:xfrm>
            <a:off x="832645" y="6210682"/>
            <a:ext cx="2490494" cy="615142"/>
          </a:xfrm>
          <a:prstGeom prst="rect">
            <a:avLst/>
          </a:prstGeom>
          <a:noFill/>
          <a:ln>
            <a:noFill/>
          </a:ln>
        </p:spPr>
      </p:pic>
      <p:pic>
        <p:nvPicPr>
          <p:cNvPr id="218" name="Google Shape;218;g29c00a08efb_0_2" title="logotip Ministrstva za kmetijstvo, gozdarstvo in prehrano Republike Slovenije"/>
          <p:cNvPicPr preferRelativeResize="0"/>
          <p:nvPr/>
        </p:nvPicPr>
        <p:blipFill rotWithShape="1">
          <a:blip r:embed="rId4">
            <a:alphaModFix/>
          </a:blip>
          <a:srcRect/>
          <a:stretch/>
        </p:blipFill>
        <p:spPr>
          <a:xfrm>
            <a:off x="3251593" y="6262268"/>
            <a:ext cx="2438399" cy="511969"/>
          </a:xfrm>
          <a:prstGeom prst="rect">
            <a:avLst/>
          </a:prstGeom>
          <a:noFill/>
          <a:ln>
            <a:noFill/>
          </a:ln>
        </p:spPr>
      </p:pic>
      <p:pic>
        <p:nvPicPr>
          <p:cNvPr id="219" name="Google Shape;219;g29c00a08efb_0_2" title="logotip s prikazanim sloganom: Ideje in rešitve povezujejo!"/>
          <p:cNvPicPr preferRelativeResize="0"/>
          <p:nvPr/>
        </p:nvPicPr>
        <p:blipFill rotWithShape="1">
          <a:blip r:embed="rId5">
            <a:alphaModFix/>
          </a:blip>
          <a:srcRect/>
          <a:stretch/>
        </p:blipFill>
        <p:spPr>
          <a:xfrm>
            <a:off x="5742640" y="5993476"/>
            <a:ext cx="2543694" cy="864524"/>
          </a:xfrm>
          <a:prstGeom prst="rect">
            <a:avLst/>
          </a:prstGeom>
          <a:noFill/>
          <a:ln>
            <a:noFill/>
          </a:ln>
        </p:spPr>
      </p:pic>
      <p:pic>
        <p:nvPicPr>
          <p:cNvPr id="220" name="Google Shape;220;g29c00a08efb_0_2" title="logotip Evropskega partnerstva za inovacije na področju kmetijske produktivnosti in trajnosti"/>
          <p:cNvPicPr preferRelativeResize="0"/>
          <p:nvPr/>
        </p:nvPicPr>
        <p:blipFill rotWithShape="1">
          <a:blip r:embed="rId6">
            <a:alphaModFix/>
          </a:blip>
          <a:srcRect l="88836" t="17247" r="7789" b="70879"/>
          <a:stretch/>
        </p:blipFill>
        <p:spPr>
          <a:xfrm>
            <a:off x="8286334" y="5908122"/>
            <a:ext cx="863851" cy="949879"/>
          </a:xfrm>
          <a:prstGeom prst="rect">
            <a:avLst/>
          </a:prstGeom>
          <a:noFill/>
          <a:ln>
            <a:noFill/>
          </a:ln>
        </p:spPr>
      </p:pic>
      <p:pic>
        <p:nvPicPr>
          <p:cNvPr id="221" name="Google Shape;221;g29c00a08efb_0_2" title="logotip vodilnega partnerja JPZ Janez Zorko s. p."/>
          <p:cNvPicPr preferRelativeResize="0"/>
          <p:nvPr/>
        </p:nvPicPr>
        <p:blipFill rotWithShape="1">
          <a:blip r:embed="rId7">
            <a:alphaModFix/>
          </a:blip>
          <a:srcRect/>
          <a:stretch/>
        </p:blipFill>
        <p:spPr>
          <a:xfrm>
            <a:off x="9192142" y="6004939"/>
            <a:ext cx="1624559" cy="756249"/>
          </a:xfrm>
          <a:prstGeom prst="rect">
            <a:avLst/>
          </a:prstGeom>
          <a:noFill/>
          <a:ln w="12700" cap="flat" cmpd="sng">
            <a:solidFill>
              <a:srgbClr val="00B050"/>
            </a:solidFill>
            <a:prstDash val="solid"/>
            <a:miter lim="8000"/>
            <a:headEnd type="none" w="sm" len="sm"/>
            <a:tailEnd type="none" w="sm" len="sm"/>
          </a:ln>
        </p:spPr>
      </p:pic>
      <p:pic>
        <p:nvPicPr>
          <p:cNvPr id="222" name="Google Shape;222;g29c00a08efb_0_2">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2208475" y="1282016"/>
            <a:ext cx="3435022" cy="4739272"/>
          </a:xfrm>
          <a:prstGeom prst="rect">
            <a:avLst/>
          </a:prstGeom>
          <a:noFill/>
          <a:ln>
            <a:noFill/>
          </a:ln>
        </p:spPr>
      </p:pic>
      <p:pic>
        <p:nvPicPr>
          <p:cNvPr id="223" name="Google Shape;223;g29c00a08efb_0_2">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6920814" y="1188233"/>
            <a:ext cx="3502986" cy="4833055"/>
          </a:xfrm>
          <a:prstGeom prst="rect">
            <a:avLst/>
          </a:prstGeom>
          <a:noFill/>
          <a:ln>
            <a:noFill/>
          </a:ln>
        </p:spPr>
      </p:pic>
      <p:sp>
        <p:nvSpPr>
          <p:cNvPr id="224" name="Google Shape;224;g29c00a08efb_0_2"/>
          <p:cNvSpPr txBox="1"/>
          <p:nvPr/>
        </p:nvSpPr>
        <p:spPr>
          <a:xfrm>
            <a:off x="4436650" y="1344800"/>
            <a:ext cx="39705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sl-SI" sz="2800" b="0" i="0" u="none" strike="noStrike" cap="none">
                <a:solidFill>
                  <a:srgbClr val="00B050"/>
                </a:solidFill>
                <a:latin typeface="Calibri"/>
                <a:ea typeface="Calibri"/>
                <a:cs typeface="Calibri"/>
                <a:sym typeface="Calibri"/>
              </a:rPr>
              <a:t>21.8.2023 brez mešanja</a:t>
            </a:r>
            <a:endParaRPr sz="2800" b="0" i="0" u="none" strike="noStrike" cap="none">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806</Words>
  <Application>Microsoft Office PowerPoint</Application>
  <PresentationFormat>Širokozaslonsko</PresentationFormat>
  <Paragraphs>108</Paragraphs>
  <Slides>15</Slides>
  <Notes>15</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15</vt:i4>
      </vt:variant>
    </vt:vector>
  </HeadingPairs>
  <TitlesOfParts>
    <vt:vector size="18" baseType="lpstr">
      <vt:lpstr>Arial</vt:lpstr>
      <vt:lpstr>Calibri</vt:lpstr>
      <vt:lpstr>Officeova tema</vt:lpstr>
      <vt:lpstr>DOGODEK EVROPSKEGA PARTNERSTVA ZA INOVACIJE - EIP</vt:lpstr>
      <vt:lpstr>Optimizacija biološke razgradnje gnojevke (s produkti, ki vsebujejo aerobne, anaerobne in anoksične mikroorganizme) za zmanjšanje izgub dušika in njena raba v kmetijstvu</vt:lpstr>
      <vt:lpstr>OSNOVNI PODATKI O PROJEKTU</vt:lpstr>
      <vt:lpstr>PRAKTIČNI PROBLEM</vt:lpstr>
      <vt:lpstr>NAMEN IN CILJI PROJEKTA</vt:lpstr>
      <vt:lpstr>PRIČAKOVANE SPREMEMBE</vt:lpstr>
      <vt:lpstr>DOSEDANJE AKTIVNOSTI</vt:lpstr>
      <vt:lpstr>DOSEDANJE AKTIVNOSTI</vt:lpstr>
      <vt:lpstr>DOSEDANJI REZULTATI - Število delcev amonijaka</vt:lpstr>
      <vt:lpstr>DOSEDANJI REZULTATI - Število delcev amonijaka</vt:lpstr>
      <vt:lpstr>DOSEDANJI REZULTATI - Število delcev amonijaka</vt:lpstr>
      <vt:lpstr>DOSEDANJI REZULTATI - Analize gnojevk</vt:lpstr>
      <vt:lpstr>ZAKLJUČEK</vt:lpstr>
      <vt:lpstr>TRIKOTNIK ZNANJA</vt:lpstr>
      <vt:lpstr>Kontaktni podatki vodilnega partnerja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DOGODEK EVROPSKEGA PARTNERSTVA ZA INOVACIJE - EIP</dc:title>
  <dc:creator>Janez&amp;Kristina Zorko</dc:creator>
  <cp:lastModifiedBy>Svit Mal</cp:lastModifiedBy>
  <cp:revision>3</cp:revision>
  <dcterms:created xsi:type="dcterms:W3CDTF">2020-10-14T12:37:10Z</dcterms:created>
  <dcterms:modified xsi:type="dcterms:W3CDTF">2023-11-21T14:20:15Z</dcterms:modified>
</cp:coreProperties>
</file>