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61" r:id="rId4"/>
    <p:sldId id="262" r:id="rId5"/>
    <p:sldId id="268" r:id="rId6"/>
    <p:sldId id="269" r:id="rId7"/>
    <p:sldId id="263" r:id="rId8"/>
    <p:sldId id="279" r:id="rId9"/>
    <p:sldId id="264" r:id="rId10"/>
    <p:sldId id="276" r:id="rId11"/>
    <p:sldId id="280" r:id="rId12"/>
    <p:sldId id="281" r:id="rId13"/>
    <p:sldId id="278" r:id="rId14"/>
    <p:sldId id="275" r:id="rId15"/>
    <p:sldId id="277" r:id="rId16"/>
    <p:sldId id="265" r:id="rId17"/>
    <p:sldId id="266" r:id="rId18"/>
    <p:sldId id="267" r:id="rId1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D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3" autoAdjust="0"/>
    <p:restoredTop sz="86375" autoAdjust="0"/>
  </p:normalViewPr>
  <p:slideViewPr>
    <p:cSldViewPr snapToGrid="0">
      <p:cViewPr varScale="1">
        <p:scale>
          <a:sx n="67" d="100"/>
          <a:sy n="67" d="100"/>
        </p:scale>
        <p:origin x="90" y="690"/>
      </p:cViewPr>
      <p:guideLst/>
    </p:cSldViewPr>
  </p:slideViewPr>
  <p:outlineViewPr>
    <p:cViewPr>
      <p:scale>
        <a:sx n="33" d="100"/>
        <a:sy n="33" d="100"/>
      </p:scale>
      <p:origin x="0" y="-21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37C1C-FD19-4523-9A01-DC5B9AF67096}"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sl-SI"/>
        </a:p>
      </dgm:t>
    </dgm:pt>
    <dgm:pt modelId="{8BC74BC9-3006-45A4-AAEC-202B29243DFF}">
      <dgm:prSet phldrT="[Testo]"/>
      <dgm:spPr/>
      <dgm:t>
        <a:bodyPr/>
        <a:lstStyle/>
        <a:p>
          <a:pPr>
            <a:buClrTx/>
            <a:buSzTx/>
            <a:buNone/>
          </a:pPr>
          <a:r>
            <a:rPr kumimoji="0" lang="sl-SI" altLang="sl-SI" b="0" i="0" u="none" strike="noStrike" cap="none" normalizeH="0" baseline="0" dirty="0">
              <a:ln>
                <a:noFill/>
              </a:ln>
              <a:solidFill>
                <a:schemeClr val="bg1"/>
              </a:solidFill>
              <a:effectLst/>
              <a:latin typeface="+mn-lt"/>
            </a:rPr>
            <a:t>Razvoj in praktični preizkus integriranega sistema uporabe rastlinskih stranskih proizvodov na kmetiji z </a:t>
          </a:r>
          <a:r>
            <a:rPr kumimoji="0" lang="sl-SI" altLang="sl-SI" b="0" i="0" u="none" strike="noStrike" cap="none" normalizeH="0" baseline="0" dirty="0" err="1">
              <a:ln>
                <a:noFill/>
              </a:ln>
              <a:solidFill>
                <a:schemeClr val="bg1"/>
              </a:solidFill>
              <a:effectLst/>
              <a:latin typeface="+mn-lt"/>
            </a:rPr>
            <a:t>insektno</a:t>
          </a:r>
          <a:r>
            <a:rPr kumimoji="0" lang="sl-SI" altLang="sl-SI" b="0" i="0" u="none" strike="noStrike" cap="none" normalizeH="0" baseline="0" dirty="0">
              <a:ln>
                <a:noFill/>
              </a:ln>
              <a:solidFill>
                <a:schemeClr val="bg1"/>
              </a:solidFill>
              <a:effectLst/>
              <a:latin typeface="+mn-lt"/>
            </a:rPr>
            <a:t> biokonverzijo</a:t>
          </a:r>
        </a:p>
        <a:p>
          <a:pPr>
            <a:buClrTx/>
            <a:buSzTx/>
            <a:buNone/>
          </a:pPr>
          <a:endParaRPr lang="sl-SI" dirty="0"/>
        </a:p>
      </dgm:t>
    </dgm:pt>
    <dgm:pt modelId="{FF42383C-F5E9-4ECD-8E4E-C9E2566E9271}" type="sibTrans" cxnId="{3D4BA0E7-7AD5-403C-B496-A4F74688FA5D}">
      <dgm:prSet/>
      <dgm:spPr/>
      <dgm:t>
        <a:bodyPr/>
        <a:lstStyle/>
        <a:p>
          <a:endParaRPr lang="sl-SI"/>
        </a:p>
      </dgm:t>
    </dgm:pt>
    <dgm:pt modelId="{2624FA63-8EB3-4FBE-8747-79037A03F49A}" type="parTrans" cxnId="{3D4BA0E7-7AD5-403C-B496-A4F74688FA5D}">
      <dgm:prSet/>
      <dgm:spPr/>
      <dgm:t>
        <a:bodyPr/>
        <a:lstStyle/>
        <a:p>
          <a:endParaRPr lang="sl-SI"/>
        </a:p>
      </dgm:t>
    </dgm:pt>
    <dgm:pt modelId="{E5C2D2A9-49FA-4BF4-893A-178F62A40D16}">
      <dgm:prSet phldrT="[Testo]"/>
      <dgm:spPr/>
      <dgm:t>
        <a:bodyPr/>
        <a:lstStyle/>
        <a:p>
          <a:r>
            <a:rPr kumimoji="0" lang="sl-SI" altLang="sl-SI" i="0" u="none" strike="noStrike" cap="none" normalizeH="0" baseline="0" dirty="0">
              <a:ln>
                <a:noFill/>
              </a:ln>
              <a:solidFill>
                <a:schemeClr val="bg1"/>
              </a:solidFill>
              <a:effectLst/>
              <a:latin typeface="+mn-lt"/>
            </a:rPr>
            <a:t>Analiza najsodobnejših tehnologij za uporabo rastlinskih stranskih proizvodov.</a:t>
          </a:r>
          <a:endParaRPr lang="sl-SI" dirty="0">
            <a:solidFill>
              <a:schemeClr val="bg1"/>
            </a:solidFill>
          </a:endParaRPr>
        </a:p>
      </dgm:t>
    </dgm:pt>
    <dgm:pt modelId="{B8AF553D-86A3-49A4-B40A-571F65B42099}" type="sibTrans" cxnId="{6F6EB5C0-8C18-45FE-9BDE-7E164B938DA8}">
      <dgm:prSet/>
      <dgm:spPr/>
      <dgm:t>
        <a:bodyPr/>
        <a:lstStyle/>
        <a:p>
          <a:endParaRPr lang="sl-SI"/>
        </a:p>
      </dgm:t>
    </dgm:pt>
    <dgm:pt modelId="{C9473448-E14B-4542-9551-B4AB64028644}" type="parTrans" cxnId="{6F6EB5C0-8C18-45FE-9BDE-7E164B938DA8}">
      <dgm:prSet/>
      <dgm:spPr/>
      <dgm:t>
        <a:bodyPr/>
        <a:lstStyle/>
        <a:p>
          <a:endParaRPr lang="sl-SI"/>
        </a:p>
      </dgm:t>
    </dgm:pt>
    <dgm:pt modelId="{68FA5DE4-94EE-499E-AF7A-2C8FBC8B963F}">
      <dgm:prSet phldrT="[Testo]"/>
      <dgm:spPr/>
      <dgm:t>
        <a:bodyPr/>
        <a:lstStyle/>
        <a:p>
          <a:pPr>
            <a:buClrTx/>
            <a:buSzTx/>
            <a:buNone/>
          </a:pPr>
          <a:r>
            <a:rPr kumimoji="0" lang="sl-SI" altLang="sl-SI" i="0" u="none" strike="noStrike" cap="none" normalizeH="0" baseline="0" dirty="0">
              <a:ln>
                <a:noFill/>
              </a:ln>
              <a:solidFill>
                <a:schemeClr val="bg1"/>
              </a:solidFill>
              <a:effectLst/>
              <a:latin typeface="+mn-lt"/>
            </a:rPr>
            <a:t>Razvoj izboljšanih tehnologij in inovativnih proizvodov na nacionalni ravni.</a:t>
          </a:r>
          <a:endParaRPr lang="sl-SI" dirty="0">
            <a:solidFill>
              <a:schemeClr val="bg1"/>
            </a:solidFill>
          </a:endParaRPr>
        </a:p>
      </dgm:t>
    </dgm:pt>
    <dgm:pt modelId="{6C22058E-504F-4CC1-9B24-B90BA5596EA1}" type="sibTrans" cxnId="{8D11EFB4-0172-4F45-A959-3C05A653440C}">
      <dgm:prSet/>
      <dgm:spPr/>
      <dgm:t>
        <a:bodyPr/>
        <a:lstStyle/>
        <a:p>
          <a:endParaRPr lang="sl-SI"/>
        </a:p>
      </dgm:t>
    </dgm:pt>
    <dgm:pt modelId="{161CC033-E659-40FE-9873-9A03A44A1C38}" type="parTrans" cxnId="{8D11EFB4-0172-4F45-A959-3C05A653440C}">
      <dgm:prSet/>
      <dgm:spPr/>
      <dgm:t>
        <a:bodyPr/>
        <a:lstStyle/>
        <a:p>
          <a:endParaRPr lang="sl-SI"/>
        </a:p>
      </dgm:t>
    </dgm:pt>
    <dgm:pt modelId="{91709938-6FA0-4C7C-A399-28D3D2F44B17}">
      <dgm:prSet/>
      <dgm:spPr/>
      <dgm:t>
        <a:bodyPr/>
        <a:lstStyle/>
        <a:p>
          <a:r>
            <a:rPr kumimoji="0" lang="sl-SI" altLang="sl-SI" i="0" u="none" strike="noStrike" cap="none" normalizeH="0" baseline="0" dirty="0">
              <a:ln>
                <a:noFill/>
              </a:ln>
              <a:solidFill>
                <a:schemeClr val="bg1"/>
              </a:solidFill>
              <a:effectLst/>
              <a:latin typeface="+mn-lt"/>
            </a:rPr>
            <a:t>Adaptacija tehnologij na slovenske tržne, strukturne in naravne razmere.</a:t>
          </a:r>
        </a:p>
      </dgm:t>
    </dgm:pt>
    <dgm:pt modelId="{D89F986E-0384-4341-9C82-C00538136D77}" type="sibTrans" cxnId="{685D4485-D59F-4757-80B2-FDAC0F941CAD}">
      <dgm:prSet/>
      <dgm:spPr/>
      <dgm:t>
        <a:bodyPr/>
        <a:lstStyle/>
        <a:p>
          <a:endParaRPr lang="sl-SI"/>
        </a:p>
      </dgm:t>
    </dgm:pt>
    <dgm:pt modelId="{E4CE1A2D-2E8A-46D7-9E19-2478AF54C6C3}" type="parTrans" cxnId="{685D4485-D59F-4757-80B2-FDAC0F941CAD}">
      <dgm:prSet/>
      <dgm:spPr/>
      <dgm:t>
        <a:bodyPr/>
        <a:lstStyle/>
        <a:p>
          <a:endParaRPr lang="sl-SI"/>
        </a:p>
      </dgm:t>
    </dgm:pt>
    <dgm:pt modelId="{2FEEC4AE-94CE-4051-A633-E111B3518474}" type="pres">
      <dgm:prSet presAssocID="{C8237C1C-FD19-4523-9A01-DC5B9AF67096}" presName="linearFlow" presStyleCnt="0">
        <dgm:presLayoutVars>
          <dgm:dir/>
          <dgm:resizeHandles val="exact"/>
        </dgm:presLayoutVars>
      </dgm:prSet>
      <dgm:spPr/>
    </dgm:pt>
    <dgm:pt modelId="{7D2D88B3-9A91-4D53-8322-C31E04F6895C}" type="pres">
      <dgm:prSet presAssocID="{8BC74BC9-3006-45A4-AAEC-202B29243DFF}" presName="composite" presStyleCnt="0"/>
      <dgm:spPr/>
    </dgm:pt>
    <dgm:pt modelId="{D6DAEB41-9289-4493-8847-47014B7791AA}" type="pres">
      <dgm:prSet presAssocID="{8BC74BC9-3006-45A4-AAEC-202B29243DFF}" presName="imgShp" presStyleLbl="fgImgPlace1" presStyleIdx="0" presStyleCnt="4" custLinFactNeighborX="-1424" custLinFactNeighborY="-138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reccia circolare"/>
        </a:ext>
      </dgm:extLst>
    </dgm:pt>
    <dgm:pt modelId="{6C131B2F-84F5-454A-9F89-281426088828}" type="pres">
      <dgm:prSet presAssocID="{8BC74BC9-3006-45A4-AAEC-202B29243DFF}" presName="txShp" presStyleLbl="node1" presStyleIdx="0" presStyleCnt="4" custLinFactNeighborX="-132" custLinFactNeighborY="-13857">
        <dgm:presLayoutVars>
          <dgm:bulletEnabled val="1"/>
        </dgm:presLayoutVars>
      </dgm:prSet>
      <dgm:spPr/>
    </dgm:pt>
    <dgm:pt modelId="{05D585AF-3B5F-4CA0-A13F-D13CB920FF0C}" type="pres">
      <dgm:prSet presAssocID="{FF42383C-F5E9-4ECD-8E4E-C9E2566E9271}" presName="spacing" presStyleCnt="0"/>
      <dgm:spPr/>
    </dgm:pt>
    <dgm:pt modelId="{86DB5ADC-97C7-4502-B416-D1663CBB0AF3}" type="pres">
      <dgm:prSet presAssocID="{E5C2D2A9-49FA-4BF4-893A-178F62A40D16}" presName="composite" presStyleCnt="0"/>
      <dgm:spPr/>
    </dgm:pt>
    <dgm:pt modelId="{E0440DE6-10F2-4143-9681-4940DDED89BD}" type="pres">
      <dgm:prSet presAssocID="{E5C2D2A9-49FA-4BF4-893A-178F62A40D16}" presName="imgShp" presStyleLbl="fgImgPlace1" presStyleIdx="1" presStyleCnt="4" custLinFactNeighborX="-1424" custLinFactNeighborY="-138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tomo"/>
        </a:ext>
      </dgm:extLst>
    </dgm:pt>
    <dgm:pt modelId="{EDBDCC61-55E1-4595-B78C-005CE432DE45}" type="pres">
      <dgm:prSet presAssocID="{E5C2D2A9-49FA-4BF4-893A-178F62A40D16}" presName="txShp" presStyleLbl="node1" presStyleIdx="1" presStyleCnt="4" custLinFactNeighborX="267" custLinFactNeighborY="-12470">
        <dgm:presLayoutVars>
          <dgm:bulletEnabled val="1"/>
        </dgm:presLayoutVars>
      </dgm:prSet>
      <dgm:spPr/>
    </dgm:pt>
    <dgm:pt modelId="{1F3B6595-9783-4768-B316-2A02DC4F644C}" type="pres">
      <dgm:prSet presAssocID="{B8AF553D-86A3-49A4-B40A-571F65B42099}" presName="spacing" presStyleCnt="0"/>
      <dgm:spPr/>
    </dgm:pt>
    <dgm:pt modelId="{98F0B907-158B-4F2A-AF98-2A0E10F56FD9}" type="pres">
      <dgm:prSet presAssocID="{68FA5DE4-94EE-499E-AF7A-2C8FBC8B963F}" presName="composite" presStyleCnt="0"/>
      <dgm:spPr/>
    </dgm:pt>
    <dgm:pt modelId="{03DF0EF9-BACB-4D13-952E-3F028ADA3B1D}" type="pres">
      <dgm:prSet presAssocID="{68FA5DE4-94EE-499E-AF7A-2C8FBC8B963F}" presName="imgShp" presStyleLbl="fgImgPlace1" presStyleIdx="2" presStyleCnt="4" custLinFactNeighborX="-1424" custLinFactNeighborY="-1385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emi"/>
        </a:ext>
      </dgm:extLst>
    </dgm:pt>
    <dgm:pt modelId="{B5190EE5-0422-4376-AAAD-D0EF4A6B058B}" type="pres">
      <dgm:prSet presAssocID="{68FA5DE4-94EE-499E-AF7A-2C8FBC8B963F}" presName="txShp" presStyleLbl="node1" presStyleIdx="2" presStyleCnt="4" custLinFactNeighborX="-132" custLinFactNeighborY="-13857">
        <dgm:presLayoutVars>
          <dgm:bulletEnabled val="1"/>
        </dgm:presLayoutVars>
      </dgm:prSet>
      <dgm:spPr/>
    </dgm:pt>
    <dgm:pt modelId="{A75289B0-BF5C-4308-AF6A-CDBE194BE55D}" type="pres">
      <dgm:prSet presAssocID="{6C22058E-504F-4CC1-9B24-B90BA5596EA1}" presName="spacing" presStyleCnt="0"/>
      <dgm:spPr/>
    </dgm:pt>
    <dgm:pt modelId="{C9ED9992-B0A4-4120-9637-B92F2418816F}" type="pres">
      <dgm:prSet presAssocID="{91709938-6FA0-4C7C-A399-28D3D2F44B17}" presName="composite" presStyleCnt="0"/>
      <dgm:spPr/>
    </dgm:pt>
    <dgm:pt modelId="{D81646BD-5F34-4E2B-AE17-19623D7210EF}" type="pres">
      <dgm:prSet presAssocID="{91709938-6FA0-4C7C-A399-28D3D2F44B17}" presName="imgShp" presStyleLbl="fgImgPlace1" presStyleIdx="3" presStyleCnt="4" custLinFactNeighborX="-1424" custLinFactNeighborY="-1385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Ingranaggi"/>
        </a:ext>
      </dgm:extLst>
    </dgm:pt>
    <dgm:pt modelId="{7391A9AD-971E-44A9-A146-90D95E0B71D8}" type="pres">
      <dgm:prSet presAssocID="{91709938-6FA0-4C7C-A399-28D3D2F44B17}" presName="txShp" presStyleLbl="node1" presStyleIdx="3" presStyleCnt="4" custLinFactNeighborX="-132" custLinFactNeighborY="-13857">
        <dgm:presLayoutVars>
          <dgm:bulletEnabled val="1"/>
        </dgm:presLayoutVars>
      </dgm:prSet>
      <dgm:spPr/>
    </dgm:pt>
  </dgm:ptLst>
  <dgm:cxnLst>
    <dgm:cxn modelId="{6957DD40-82C6-4B0F-A6D7-79C9AC38E9C1}" type="presOf" srcId="{8BC74BC9-3006-45A4-AAEC-202B29243DFF}" destId="{6C131B2F-84F5-454A-9F89-281426088828}" srcOrd="0" destOrd="0" presId="urn:microsoft.com/office/officeart/2005/8/layout/vList3"/>
    <dgm:cxn modelId="{64AB6F57-6116-4F86-BEFE-A03597C7D056}" type="presOf" srcId="{C8237C1C-FD19-4523-9A01-DC5B9AF67096}" destId="{2FEEC4AE-94CE-4051-A633-E111B3518474}" srcOrd="0" destOrd="0" presId="urn:microsoft.com/office/officeart/2005/8/layout/vList3"/>
    <dgm:cxn modelId="{685D4485-D59F-4757-80B2-FDAC0F941CAD}" srcId="{C8237C1C-FD19-4523-9A01-DC5B9AF67096}" destId="{91709938-6FA0-4C7C-A399-28D3D2F44B17}" srcOrd="3" destOrd="0" parTransId="{E4CE1A2D-2E8A-46D7-9E19-2478AF54C6C3}" sibTransId="{D89F986E-0384-4341-9C82-C00538136D77}"/>
    <dgm:cxn modelId="{56CB919C-422C-46A6-8F67-A11E2AFC72BA}" type="presOf" srcId="{91709938-6FA0-4C7C-A399-28D3D2F44B17}" destId="{7391A9AD-971E-44A9-A146-90D95E0B71D8}" srcOrd="0" destOrd="0" presId="urn:microsoft.com/office/officeart/2005/8/layout/vList3"/>
    <dgm:cxn modelId="{8D11EFB4-0172-4F45-A959-3C05A653440C}" srcId="{C8237C1C-FD19-4523-9A01-DC5B9AF67096}" destId="{68FA5DE4-94EE-499E-AF7A-2C8FBC8B963F}" srcOrd="2" destOrd="0" parTransId="{161CC033-E659-40FE-9873-9A03A44A1C38}" sibTransId="{6C22058E-504F-4CC1-9B24-B90BA5596EA1}"/>
    <dgm:cxn modelId="{6D90FEB9-9984-4222-AE9A-7BD68CB02EC8}" type="presOf" srcId="{E5C2D2A9-49FA-4BF4-893A-178F62A40D16}" destId="{EDBDCC61-55E1-4595-B78C-005CE432DE45}" srcOrd="0" destOrd="0" presId="urn:microsoft.com/office/officeart/2005/8/layout/vList3"/>
    <dgm:cxn modelId="{6F6EB5C0-8C18-45FE-9BDE-7E164B938DA8}" srcId="{C8237C1C-FD19-4523-9A01-DC5B9AF67096}" destId="{E5C2D2A9-49FA-4BF4-893A-178F62A40D16}" srcOrd="1" destOrd="0" parTransId="{C9473448-E14B-4542-9551-B4AB64028644}" sibTransId="{B8AF553D-86A3-49A4-B40A-571F65B42099}"/>
    <dgm:cxn modelId="{089ED5DC-D116-4A59-9B59-265249A768E3}" type="presOf" srcId="{68FA5DE4-94EE-499E-AF7A-2C8FBC8B963F}" destId="{B5190EE5-0422-4376-AAAD-D0EF4A6B058B}" srcOrd="0" destOrd="0" presId="urn:microsoft.com/office/officeart/2005/8/layout/vList3"/>
    <dgm:cxn modelId="{3D4BA0E7-7AD5-403C-B496-A4F74688FA5D}" srcId="{C8237C1C-FD19-4523-9A01-DC5B9AF67096}" destId="{8BC74BC9-3006-45A4-AAEC-202B29243DFF}" srcOrd="0" destOrd="0" parTransId="{2624FA63-8EB3-4FBE-8747-79037A03F49A}" sibTransId="{FF42383C-F5E9-4ECD-8E4E-C9E2566E9271}"/>
    <dgm:cxn modelId="{4D37694F-38CA-40F1-ABA0-A3D9046FC0A8}" type="presParOf" srcId="{2FEEC4AE-94CE-4051-A633-E111B3518474}" destId="{7D2D88B3-9A91-4D53-8322-C31E04F6895C}" srcOrd="0" destOrd="0" presId="urn:microsoft.com/office/officeart/2005/8/layout/vList3"/>
    <dgm:cxn modelId="{1EED39C8-525F-499B-B455-F64FF8FAE6D7}" type="presParOf" srcId="{7D2D88B3-9A91-4D53-8322-C31E04F6895C}" destId="{D6DAEB41-9289-4493-8847-47014B7791AA}" srcOrd="0" destOrd="0" presId="urn:microsoft.com/office/officeart/2005/8/layout/vList3"/>
    <dgm:cxn modelId="{8B029128-86F3-4261-8BB3-9D9CEFD30A2D}" type="presParOf" srcId="{7D2D88B3-9A91-4D53-8322-C31E04F6895C}" destId="{6C131B2F-84F5-454A-9F89-281426088828}" srcOrd="1" destOrd="0" presId="urn:microsoft.com/office/officeart/2005/8/layout/vList3"/>
    <dgm:cxn modelId="{54E7D0C0-6553-46BD-9646-3AC8BB8E2B40}" type="presParOf" srcId="{2FEEC4AE-94CE-4051-A633-E111B3518474}" destId="{05D585AF-3B5F-4CA0-A13F-D13CB920FF0C}" srcOrd="1" destOrd="0" presId="urn:microsoft.com/office/officeart/2005/8/layout/vList3"/>
    <dgm:cxn modelId="{234A5873-6B97-4585-BC93-D45F7CA2F148}" type="presParOf" srcId="{2FEEC4AE-94CE-4051-A633-E111B3518474}" destId="{86DB5ADC-97C7-4502-B416-D1663CBB0AF3}" srcOrd="2" destOrd="0" presId="urn:microsoft.com/office/officeart/2005/8/layout/vList3"/>
    <dgm:cxn modelId="{74018AEA-2C31-429C-B214-19281C68BB5E}" type="presParOf" srcId="{86DB5ADC-97C7-4502-B416-D1663CBB0AF3}" destId="{E0440DE6-10F2-4143-9681-4940DDED89BD}" srcOrd="0" destOrd="0" presId="urn:microsoft.com/office/officeart/2005/8/layout/vList3"/>
    <dgm:cxn modelId="{9E896AAF-2C78-407D-B276-995609EAAD26}" type="presParOf" srcId="{86DB5ADC-97C7-4502-B416-D1663CBB0AF3}" destId="{EDBDCC61-55E1-4595-B78C-005CE432DE45}" srcOrd="1" destOrd="0" presId="urn:microsoft.com/office/officeart/2005/8/layout/vList3"/>
    <dgm:cxn modelId="{065F544C-39EE-40B6-820B-BE6753779BB5}" type="presParOf" srcId="{2FEEC4AE-94CE-4051-A633-E111B3518474}" destId="{1F3B6595-9783-4768-B316-2A02DC4F644C}" srcOrd="3" destOrd="0" presId="urn:microsoft.com/office/officeart/2005/8/layout/vList3"/>
    <dgm:cxn modelId="{B9C2E491-DF96-4E3D-85C5-CBFBF36206AE}" type="presParOf" srcId="{2FEEC4AE-94CE-4051-A633-E111B3518474}" destId="{98F0B907-158B-4F2A-AF98-2A0E10F56FD9}" srcOrd="4" destOrd="0" presId="urn:microsoft.com/office/officeart/2005/8/layout/vList3"/>
    <dgm:cxn modelId="{CE6A6F05-A36C-43CA-AF04-B36EFA5B7D67}" type="presParOf" srcId="{98F0B907-158B-4F2A-AF98-2A0E10F56FD9}" destId="{03DF0EF9-BACB-4D13-952E-3F028ADA3B1D}" srcOrd="0" destOrd="0" presId="urn:microsoft.com/office/officeart/2005/8/layout/vList3"/>
    <dgm:cxn modelId="{CC59610B-13B1-472D-8490-347DD8CBFA14}" type="presParOf" srcId="{98F0B907-158B-4F2A-AF98-2A0E10F56FD9}" destId="{B5190EE5-0422-4376-AAAD-D0EF4A6B058B}" srcOrd="1" destOrd="0" presId="urn:microsoft.com/office/officeart/2005/8/layout/vList3"/>
    <dgm:cxn modelId="{89CF77F0-0EDA-4C6D-A402-A8238205313A}" type="presParOf" srcId="{2FEEC4AE-94CE-4051-A633-E111B3518474}" destId="{A75289B0-BF5C-4308-AF6A-CDBE194BE55D}" srcOrd="5" destOrd="0" presId="urn:microsoft.com/office/officeart/2005/8/layout/vList3"/>
    <dgm:cxn modelId="{6BF651DF-D39F-4408-BA2B-DAB91CE741C2}" type="presParOf" srcId="{2FEEC4AE-94CE-4051-A633-E111B3518474}" destId="{C9ED9992-B0A4-4120-9637-B92F2418816F}" srcOrd="6" destOrd="0" presId="urn:microsoft.com/office/officeart/2005/8/layout/vList3"/>
    <dgm:cxn modelId="{0CA11449-D4EC-4110-87E3-28B00588C94D}" type="presParOf" srcId="{C9ED9992-B0A4-4120-9637-B92F2418816F}" destId="{D81646BD-5F34-4E2B-AE17-19623D7210EF}" srcOrd="0" destOrd="0" presId="urn:microsoft.com/office/officeart/2005/8/layout/vList3"/>
    <dgm:cxn modelId="{D352C33A-4DCB-4F88-9C1E-D4E0C98BA91E}" type="presParOf" srcId="{C9ED9992-B0A4-4120-9637-B92F2418816F}" destId="{7391A9AD-971E-44A9-A146-90D95E0B71D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237C1C-FD19-4523-9A01-DC5B9AF67096}"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sl-SI"/>
        </a:p>
      </dgm:t>
    </dgm:pt>
    <dgm:pt modelId="{DB97A5AC-AB05-4253-9E7C-910AAD6DAD8D}">
      <dgm:prSet/>
      <dgm:spPr/>
      <dgm:t>
        <a:bodyPr/>
        <a:lstStyle/>
        <a:p>
          <a:r>
            <a:rPr kumimoji="0" lang="sl-SI" altLang="sl-SI" i="0" u="sng" strike="noStrike" cap="none" normalizeH="0" baseline="0" dirty="0">
              <a:ln>
                <a:noFill/>
              </a:ln>
              <a:solidFill>
                <a:schemeClr val="bg1"/>
              </a:solidFill>
              <a:effectLst/>
              <a:latin typeface="+mn-lt"/>
            </a:rPr>
            <a:t>Tehnološka prilagoditev sistema za </a:t>
          </a:r>
          <a:r>
            <a:rPr kumimoji="0" lang="sl-SI" altLang="sl-SI" i="0" u="sng" strike="noStrike" cap="none" normalizeH="0" baseline="0" dirty="0" err="1">
              <a:ln>
                <a:noFill/>
              </a:ln>
              <a:solidFill>
                <a:schemeClr val="bg1"/>
              </a:solidFill>
              <a:effectLst/>
              <a:latin typeface="+mn-lt"/>
            </a:rPr>
            <a:t>uporbo</a:t>
          </a:r>
          <a:r>
            <a:rPr kumimoji="0" lang="sl-SI" altLang="sl-SI" i="0" u="sng" strike="noStrike" cap="none" normalizeH="0" baseline="0" dirty="0">
              <a:ln>
                <a:noFill/>
              </a:ln>
              <a:solidFill>
                <a:schemeClr val="bg1"/>
              </a:solidFill>
              <a:effectLst/>
              <a:latin typeface="+mn-lt"/>
            </a:rPr>
            <a:t> na družinskih kmetijah</a:t>
          </a:r>
        </a:p>
      </dgm:t>
    </dgm:pt>
    <dgm:pt modelId="{E162A657-12A8-4835-A0BF-BDA4DF3893DE}" type="sibTrans" cxnId="{CDA11183-6644-4E15-8C0E-B014432E7B56}">
      <dgm:prSet/>
      <dgm:spPr/>
      <dgm:t>
        <a:bodyPr/>
        <a:lstStyle/>
        <a:p>
          <a:endParaRPr lang="sl-SI" u="sng"/>
        </a:p>
      </dgm:t>
    </dgm:pt>
    <dgm:pt modelId="{3F06A604-D776-484D-B42A-15C21EA0B179}" type="parTrans" cxnId="{CDA11183-6644-4E15-8C0E-B014432E7B56}">
      <dgm:prSet/>
      <dgm:spPr/>
      <dgm:t>
        <a:bodyPr/>
        <a:lstStyle/>
        <a:p>
          <a:endParaRPr lang="sl-SI" u="sng"/>
        </a:p>
      </dgm:t>
    </dgm:pt>
    <dgm:pt modelId="{F50CCCB6-D4BA-4FBB-A289-59AB3E8143DA}">
      <dgm:prSet/>
      <dgm:spPr/>
      <dgm:t>
        <a:bodyPr/>
        <a:lstStyle/>
        <a:p>
          <a:r>
            <a:rPr kumimoji="0" lang="sl-SI" altLang="sl-SI" i="0" u="sng" strike="noStrike" cap="none" normalizeH="0" baseline="0" dirty="0">
              <a:ln>
                <a:noFill/>
              </a:ln>
              <a:solidFill>
                <a:schemeClr val="bg1"/>
              </a:solidFill>
              <a:effectLst/>
              <a:latin typeface="+mn-lt"/>
            </a:rPr>
            <a:t>Razvoj kompleksnejšega sistema za biokonverzijo na </a:t>
          </a:r>
          <a:r>
            <a:rPr lang="sl-SI" altLang="sl-SI" u="sng" dirty="0">
              <a:solidFill>
                <a:schemeClr val="bg1"/>
              </a:solidFill>
              <a:latin typeface="+mn-lt"/>
            </a:rPr>
            <a:t>večjih kmetijskih gospodarstvih ter razvoj končnih produktov</a:t>
          </a:r>
          <a:endParaRPr kumimoji="0" lang="sl-SI" altLang="sl-SI" i="0" u="sng" strike="noStrike" cap="none" normalizeH="0" baseline="0" dirty="0">
            <a:ln>
              <a:noFill/>
            </a:ln>
            <a:solidFill>
              <a:schemeClr val="bg1"/>
            </a:solidFill>
            <a:effectLst/>
            <a:latin typeface="+mn-lt"/>
          </a:endParaRPr>
        </a:p>
      </dgm:t>
    </dgm:pt>
    <dgm:pt modelId="{459E4C3F-363C-447B-913A-6D64DD6D5C0F}" type="sibTrans" cxnId="{3F6847E2-06A9-410E-A911-4E5FEA95D8C7}">
      <dgm:prSet/>
      <dgm:spPr/>
      <dgm:t>
        <a:bodyPr/>
        <a:lstStyle/>
        <a:p>
          <a:endParaRPr lang="sl-SI" u="sng"/>
        </a:p>
      </dgm:t>
    </dgm:pt>
    <dgm:pt modelId="{62D57D29-2512-4CEE-B6EE-420470C1807A}" type="parTrans" cxnId="{3F6847E2-06A9-410E-A911-4E5FEA95D8C7}">
      <dgm:prSet/>
      <dgm:spPr/>
      <dgm:t>
        <a:bodyPr/>
        <a:lstStyle/>
        <a:p>
          <a:endParaRPr lang="sl-SI" u="sng"/>
        </a:p>
      </dgm:t>
    </dgm:pt>
    <dgm:pt modelId="{8CB1ED82-8059-4145-9FEB-6B8540F9D667}">
      <dgm:prSet/>
      <dgm:spPr/>
      <dgm:t>
        <a:bodyPr/>
        <a:lstStyle/>
        <a:p>
          <a:r>
            <a:rPr kumimoji="0" lang="sl-SI" altLang="sl-SI" i="0" u="sng" strike="noStrike" cap="none" normalizeH="0" baseline="0" dirty="0">
              <a:ln>
                <a:noFill/>
              </a:ln>
              <a:solidFill>
                <a:schemeClr val="bg1"/>
              </a:solidFill>
              <a:effectLst/>
              <a:latin typeface="+mn-lt"/>
            </a:rPr>
            <a:t>Povezovanje v agroživilski verigi z oblikovanjem krožnih organizacijsko-poslovnih modelov.</a:t>
          </a:r>
        </a:p>
      </dgm:t>
    </dgm:pt>
    <dgm:pt modelId="{FBA33504-2F42-4880-9FA2-9701BF4D53C1}" type="sibTrans" cxnId="{DD653B64-411E-44C3-8993-FB498B10D9A3}">
      <dgm:prSet/>
      <dgm:spPr/>
      <dgm:t>
        <a:bodyPr/>
        <a:lstStyle/>
        <a:p>
          <a:endParaRPr lang="sl-SI" u="sng"/>
        </a:p>
      </dgm:t>
    </dgm:pt>
    <dgm:pt modelId="{ACF4B4EC-4DA2-43B2-862E-C3BD7E67D54B}" type="parTrans" cxnId="{DD653B64-411E-44C3-8993-FB498B10D9A3}">
      <dgm:prSet/>
      <dgm:spPr/>
      <dgm:t>
        <a:bodyPr/>
        <a:lstStyle/>
        <a:p>
          <a:endParaRPr lang="sl-SI" u="sng"/>
        </a:p>
      </dgm:t>
    </dgm:pt>
    <dgm:pt modelId="{2B1ECBAC-06E0-4599-9E30-BA422918E4CB}">
      <dgm:prSet/>
      <dgm:spPr/>
      <dgm:t>
        <a:bodyPr/>
        <a:lstStyle/>
        <a:p>
          <a:r>
            <a:rPr kumimoji="0" lang="sl-SI" altLang="sl-SI" i="0" u="sng" strike="noStrike" cap="none" normalizeH="0" baseline="0" dirty="0">
              <a:ln>
                <a:noFill/>
              </a:ln>
              <a:solidFill>
                <a:schemeClr val="bg1"/>
              </a:solidFill>
              <a:effectLst/>
              <a:latin typeface="+mn-lt"/>
            </a:rPr>
            <a:t>Izobraževanje in seznanjanje kmetijskih gospodarstev ter kmetijskih svetovalcev za praktično uvedbo in upravljanje sodobnih sistemov</a:t>
          </a:r>
        </a:p>
      </dgm:t>
    </dgm:pt>
    <dgm:pt modelId="{59567A7E-4DF4-4B8B-87A4-5462EFEAC3C4}" type="sibTrans" cxnId="{DE84D4EF-DFE0-4014-AC8A-7C1F292BDE7B}">
      <dgm:prSet/>
      <dgm:spPr/>
      <dgm:t>
        <a:bodyPr/>
        <a:lstStyle/>
        <a:p>
          <a:endParaRPr lang="sl-SI" u="sng"/>
        </a:p>
      </dgm:t>
    </dgm:pt>
    <dgm:pt modelId="{4BC920A1-5C78-40BE-BEE7-1037BB528CB3}" type="parTrans" cxnId="{DE84D4EF-DFE0-4014-AC8A-7C1F292BDE7B}">
      <dgm:prSet/>
      <dgm:spPr/>
      <dgm:t>
        <a:bodyPr/>
        <a:lstStyle/>
        <a:p>
          <a:endParaRPr lang="sl-SI" u="sng"/>
        </a:p>
      </dgm:t>
    </dgm:pt>
    <dgm:pt modelId="{2FEEC4AE-94CE-4051-A633-E111B3518474}" type="pres">
      <dgm:prSet presAssocID="{C8237C1C-FD19-4523-9A01-DC5B9AF67096}" presName="linearFlow" presStyleCnt="0">
        <dgm:presLayoutVars>
          <dgm:dir/>
          <dgm:resizeHandles val="exact"/>
        </dgm:presLayoutVars>
      </dgm:prSet>
      <dgm:spPr/>
    </dgm:pt>
    <dgm:pt modelId="{CAC5222B-7BE9-4F78-B771-5A8512F7B1F5}" type="pres">
      <dgm:prSet presAssocID="{DB97A5AC-AB05-4253-9E7C-910AAD6DAD8D}" presName="composite" presStyleCnt="0"/>
      <dgm:spPr/>
    </dgm:pt>
    <dgm:pt modelId="{D22333E7-F679-434D-B9A4-6DC2A5E6523C}" type="pres">
      <dgm:prSet presAssocID="{DB97A5AC-AB05-4253-9E7C-910AAD6DAD8D}" presName="imgShp" presStyleLbl="fgImgPlace1" presStyleIdx="0" presStyleCnt="4" custLinFactNeighborX="-1424" custLinFactNeighborY="-138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ena di fattoria"/>
        </a:ext>
      </dgm:extLst>
    </dgm:pt>
    <dgm:pt modelId="{9D785DE4-C8CE-40DF-A522-0BE922AB030C}" type="pres">
      <dgm:prSet presAssocID="{DB97A5AC-AB05-4253-9E7C-910AAD6DAD8D}" presName="txShp" presStyleLbl="node1" presStyleIdx="0" presStyleCnt="4" custLinFactNeighborX="-132" custLinFactNeighborY="-13857">
        <dgm:presLayoutVars>
          <dgm:bulletEnabled val="1"/>
        </dgm:presLayoutVars>
      </dgm:prSet>
      <dgm:spPr/>
    </dgm:pt>
    <dgm:pt modelId="{3C836A47-C28C-47A9-8BC8-8736F2C97CB8}" type="pres">
      <dgm:prSet presAssocID="{E162A657-12A8-4835-A0BF-BDA4DF3893DE}" presName="spacing" presStyleCnt="0"/>
      <dgm:spPr/>
    </dgm:pt>
    <dgm:pt modelId="{48C8B4AD-CD80-4E34-94D5-FDC4C7580195}" type="pres">
      <dgm:prSet presAssocID="{F50CCCB6-D4BA-4FBB-A289-59AB3E8143DA}" presName="composite" presStyleCnt="0"/>
      <dgm:spPr/>
    </dgm:pt>
    <dgm:pt modelId="{F76C2DB6-D009-4223-B314-EE16FD6CA1A3}" type="pres">
      <dgm:prSet presAssocID="{F50CCCB6-D4BA-4FBB-A289-59AB3E8143DA}" presName="imgShp" presStyleLbl="fgImgPlace1" presStyleIdx="1" presStyleCnt="4" custLinFactNeighborX="-1424" custLinFactNeighborY="-1385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bbrica"/>
        </a:ext>
      </dgm:extLst>
    </dgm:pt>
    <dgm:pt modelId="{2A7235FF-5AE9-4881-9A52-636F8E4A10B0}" type="pres">
      <dgm:prSet presAssocID="{F50CCCB6-D4BA-4FBB-A289-59AB3E8143DA}" presName="txShp" presStyleLbl="node1" presStyleIdx="1" presStyleCnt="4" custLinFactNeighborX="-132" custLinFactNeighborY="-13857">
        <dgm:presLayoutVars>
          <dgm:bulletEnabled val="1"/>
        </dgm:presLayoutVars>
      </dgm:prSet>
      <dgm:spPr/>
    </dgm:pt>
    <dgm:pt modelId="{1727D34C-9B46-41CA-89E1-BF4495371ED0}" type="pres">
      <dgm:prSet presAssocID="{459E4C3F-363C-447B-913A-6D64DD6D5C0F}" presName="spacing" presStyleCnt="0"/>
      <dgm:spPr/>
    </dgm:pt>
    <dgm:pt modelId="{C604E4BD-20FB-4892-9A83-D4E3D4D57277}" type="pres">
      <dgm:prSet presAssocID="{8CB1ED82-8059-4145-9FEB-6B8540F9D667}" presName="composite" presStyleCnt="0"/>
      <dgm:spPr/>
    </dgm:pt>
    <dgm:pt modelId="{40C40A28-DAA7-440A-BC33-7793472042FD}" type="pres">
      <dgm:prSet presAssocID="{8CB1ED82-8059-4145-9FEB-6B8540F9D667}" presName="imgShp" presStyleLbl="fgImgPlace1" presStyleIdx="2" presStyleCnt="4" custLinFactNeighborX="-1424" custLinFactNeighborY="-1385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ssioni"/>
        </a:ext>
      </dgm:extLst>
    </dgm:pt>
    <dgm:pt modelId="{26C8BABA-7805-457D-A6D1-35C33F216C97}" type="pres">
      <dgm:prSet presAssocID="{8CB1ED82-8059-4145-9FEB-6B8540F9D667}" presName="txShp" presStyleLbl="node1" presStyleIdx="2" presStyleCnt="4" custLinFactNeighborX="-132" custLinFactNeighborY="-13857">
        <dgm:presLayoutVars>
          <dgm:bulletEnabled val="1"/>
        </dgm:presLayoutVars>
      </dgm:prSet>
      <dgm:spPr/>
    </dgm:pt>
    <dgm:pt modelId="{B5972F0B-F82A-44BB-9AA0-EBA062A03DB6}" type="pres">
      <dgm:prSet presAssocID="{FBA33504-2F42-4880-9FA2-9701BF4D53C1}" presName="spacing" presStyleCnt="0"/>
      <dgm:spPr/>
    </dgm:pt>
    <dgm:pt modelId="{FC17423F-7F68-483F-B556-82B90605CAEE}" type="pres">
      <dgm:prSet presAssocID="{2B1ECBAC-06E0-4599-9E30-BA422918E4CB}" presName="composite" presStyleCnt="0"/>
      <dgm:spPr/>
    </dgm:pt>
    <dgm:pt modelId="{3ACA722A-63CC-4A1B-8F24-12E04A1DADC2}" type="pres">
      <dgm:prSet presAssocID="{2B1ECBAC-06E0-4599-9E30-BA422918E4CB}" presName="imgShp" presStyleLbl="fgImgPlace1" presStyleIdx="3" presStyleCnt="4" custLinFactNeighborX="-1424" custLinFactNeighborY="-1385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ofessore"/>
        </a:ext>
      </dgm:extLst>
    </dgm:pt>
    <dgm:pt modelId="{BD0A3728-CAAF-46B4-9613-CB776A546946}" type="pres">
      <dgm:prSet presAssocID="{2B1ECBAC-06E0-4599-9E30-BA422918E4CB}" presName="txShp" presStyleLbl="node1" presStyleIdx="3" presStyleCnt="4" custLinFactNeighborX="-132" custLinFactNeighborY="-13857">
        <dgm:presLayoutVars>
          <dgm:bulletEnabled val="1"/>
        </dgm:presLayoutVars>
      </dgm:prSet>
      <dgm:spPr/>
    </dgm:pt>
  </dgm:ptLst>
  <dgm:cxnLst>
    <dgm:cxn modelId="{00068505-8CA1-43F8-98B6-7642F0B7D1A8}" type="presOf" srcId="{8CB1ED82-8059-4145-9FEB-6B8540F9D667}" destId="{26C8BABA-7805-457D-A6D1-35C33F216C97}" srcOrd="0" destOrd="0" presId="urn:microsoft.com/office/officeart/2005/8/layout/vList3"/>
    <dgm:cxn modelId="{836F085B-2C31-4165-8E9F-5020A03DE873}" type="presOf" srcId="{2B1ECBAC-06E0-4599-9E30-BA422918E4CB}" destId="{BD0A3728-CAAF-46B4-9613-CB776A546946}" srcOrd="0" destOrd="0" presId="urn:microsoft.com/office/officeart/2005/8/layout/vList3"/>
    <dgm:cxn modelId="{DD653B64-411E-44C3-8993-FB498B10D9A3}" srcId="{C8237C1C-FD19-4523-9A01-DC5B9AF67096}" destId="{8CB1ED82-8059-4145-9FEB-6B8540F9D667}" srcOrd="2" destOrd="0" parTransId="{ACF4B4EC-4DA2-43B2-862E-C3BD7E67D54B}" sibTransId="{FBA33504-2F42-4880-9FA2-9701BF4D53C1}"/>
    <dgm:cxn modelId="{64AB6F57-6116-4F86-BEFE-A03597C7D056}" type="presOf" srcId="{C8237C1C-FD19-4523-9A01-DC5B9AF67096}" destId="{2FEEC4AE-94CE-4051-A633-E111B3518474}" srcOrd="0" destOrd="0" presId="urn:microsoft.com/office/officeart/2005/8/layout/vList3"/>
    <dgm:cxn modelId="{CDA11183-6644-4E15-8C0E-B014432E7B56}" srcId="{C8237C1C-FD19-4523-9A01-DC5B9AF67096}" destId="{DB97A5AC-AB05-4253-9E7C-910AAD6DAD8D}" srcOrd="0" destOrd="0" parTransId="{3F06A604-D776-484D-B42A-15C21EA0B179}" sibTransId="{E162A657-12A8-4835-A0BF-BDA4DF3893DE}"/>
    <dgm:cxn modelId="{B9721BAA-4A2F-44FB-A4DC-E323BC557BBC}" type="presOf" srcId="{DB97A5AC-AB05-4253-9E7C-910AAD6DAD8D}" destId="{9D785DE4-C8CE-40DF-A522-0BE922AB030C}" srcOrd="0" destOrd="0" presId="urn:microsoft.com/office/officeart/2005/8/layout/vList3"/>
    <dgm:cxn modelId="{6675FBCE-5036-4366-8F7F-6D092A1AC245}" type="presOf" srcId="{F50CCCB6-D4BA-4FBB-A289-59AB3E8143DA}" destId="{2A7235FF-5AE9-4881-9A52-636F8E4A10B0}" srcOrd="0" destOrd="0" presId="urn:microsoft.com/office/officeart/2005/8/layout/vList3"/>
    <dgm:cxn modelId="{3F6847E2-06A9-410E-A911-4E5FEA95D8C7}" srcId="{C8237C1C-FD19-4523-9A01-DC5B9AF67096}" destId="{F50CCCB6-D4BA-4FBB-A289-59AB3E8143DA}" srcOrd="1" destOrd="0" parTransId="{62D57D29-2512-4CEE-B6EE-420470C1807A}" sibTransId="{459E4C3F-363C-447B-913A-6D64DD6D5C0F}"/>
    <dgm:cxn modelId="{DE84D4EF-DFE0-4014-AC8A-7C1F292BDE7B}" srcId="{C8237C1C-FD19-4523-9A01-DC5B9AF67096}" destId="{2B1ECBAC-06E0-4599-9E30-BA422918E4CB}" srcOrd="3" destOrd="0" parTransId="{4BC920A1-5C78-40BE-BEE7-1037BB528CB3}" sibTransId="{59567A7E-4DF4-4B8B-87A4-5462EFEAC3C4}"/>
    <dgm:cxn modelId="{1789416B-8CF7-468C-99C2-9BA007F083CF}" type="presParOf" srcId="{2FEEC4AE-94CE-4051-A633-E111B3518474}" destId="{CAC5222B-7BE9-4F78-B771-5A8512F7B1F5}" srcOrd="0" destOrd="0" presId="urn:microsoft.com/office/officeart/2005/8/layout/vList3"/>
    <dgm:cxn modelId="{617E0C17-36B1-4068-AB34-7815D0F672EC}" type="presParOf" srcId="{CAC5222B-7BE9-4F78-B771-5A8512F7B1F5}" destId="{D22333E7-F679-434D-B9A4-6DC2A5E6523C}" srcOrd="0" destOrd="0" presId="urn:microsoft.com/office/officeart/2005/8/layout/vList3"/>
    <dgm:cxn modelId="{29C3421A-68A1-4EF8-823D-BFA1DDDCBAD4}" type="presParOf" srcId="{CAC5222B-7BE9-4F78-B771-5A8512F7B1F5}" destId="{9D785DE4-C8CE-40DF-A522-0BE922AB030C}" srcOrd="1" destOrd="0" presId="urn:microsoft.com/office/officeart/2005/8/layout/vList3"/>
    <dgm:cxn modelId="{58EA11A1-D27D-46B1-97E9-76F0AA06136B}" type="presParOf" srcId="{2FEEC4AE-94CE-4051-A633-E111B3518474}" destId="{3C836A47-C28C-47A9-8BC8-8736F2C97CB8}" srcOrd="1" destOrd="0" presId="urn:microsoft.com/office/officeart/2005/8/layout/vList3"/>
    <dgm:cxn modelId="{0B37A375-5214-4077-AA8A-AE0522789053}" type="presParOf" srcId="{2FEEC4AE-94CE-4051-A633-E111B3518474}" destId="{48C8B4AD-CD80-4E34-94D5-FDC4C7580195}" srcOrd="2" destOrd="0" presId="urn:microsoft.com/office/officeart/2005/8/layout/vList3"/>
    <dgm:cxn modelId="{3EA35609-AA3D-47F3-99F0-2D75EC3C05C4}" type="presParOf" srcId="{48C8B4AD-CD80-4E34-94D5-FDC4C7580195}" destId="{F76C2DB6-D009-4223-B314-EE16FD6CA1A3}" srcOrd="0" destOrd="0" presId="urn:microsoft.com/office/officeart/2005/8/layout/vList3"/>
    <dgm:cxn modelId="{7C66D7F4-25DD-436C-97DC-B284917D17E2}" type="presParOf" srcId="{48C8B4AD-CD80-4E34-94D5-FDC4C7580195}" destId="{2A7235FF-5AE9-4881-9A52-636F8E4A10B0}" srcOrd="1" destOrd="0" presId="urn:microsoft.com/office/officeart/2005/8/layout/vList3"/>
    <dgm:cxn modelId="{84D312F0-C4EF-4627-85B6-0EC02190CB33}" type="presParOf" srcId="{2FEEC4AE-94CE-4051-A633-E111B3518474}" destId="{1727D34C-9B46-41CA-89E1-BF4495371ED0}" srcOrd="3" destOrd="0" presId="urn:microsoft.com/office/officeart/2005/8/layout/vList3"/>
    <dgm:cxn modelId="{0D604963-5B8F-438E-A75A-8966CBA4A101}" type="presParOf" srcId="{2FEEC4AE-94CE-4051-A633-E111B3518474}" destId="{C604E4BD-20FB-4892-9A83-D4E3D4D57277}" srcOrd="4" destOrd="0" presId="urn:microsoft.com/office/officeart/2005/8/layout/vList3"/>
    <dgm:cxn modelId="{B7938C87-0E51-4C77-B710-0617B978000D}" type="presParOf" srcId="{C604E4BD-20FB-4892-9A83-D4E3D4D57277}" destId="{40C40A28-DAA7-440A-BC33-7793472042FD}" srcOrd="0" destOrd="0" presId="urn:microsoft.com/office/officeart/2005/8/layout/vList3"/>
    <dgm:cxn modelId="{7F77F070-BD5B-4FEF-84B9-A54A958222A8}" type="presParOf" srcId="{C604E4BD-20FB-4892-9A83-D4E3D4D57277}" destId="{26C8BABA-7805-457D-A6D1-35C33F216C97}" srcOrd="1" destOrd="0" presId="urn:microsoft.com/office/officeart/2005/8/layout/vList3"/>
    <dgm:cxn modelId="{C9AA3321-938F-427E-A6FC-415456D4DC45}" type="presParOf" srcId="{2FEEC4AE-94CE-4051-A633-E111B3518474}" destId="{B5972F0B-F82A-44BB-9AA0-EBA062A03DB6}" srcOrd="5" destOrd="0" presId="urn:microsoft.com/office/officeart/2005/8/layout/vList3"/>
    <dgm:cxn modelId="{BABDD3D5-8E11-4BEA-A9F7-A3F80D3392C3}" type="presParOf" srcId="{2FEEC4AE-94CE-4051-A633-E111B3518474}" destId="{FC17423F-7F68-483F-B556-82B90605CAEE}" srcOrd="6" destOrd="0" presId="urn:microsoft.com/office/officeart/2005/8/layout/vList3"/>
    <dgm:cxn modelId="{70C8BD23-61B7-466B-98D4-5F0921B6478D}" type="presParOf" srcId="{FC17423F-7F68-483F-B556-82B90605CAEE}" destId="{3ACA722A-63CC-4A1B-8F24-12E04A1DADC2}" srcOrd="0" destOrd="0" presId="urn:microsoft.com/office/officeart/2005/8/layout/vList3"/>
    <dgm:cxn modelId="{015779BB-FC1C-401E-957A-2EB3BC263FFE}" type="presParOf" srcId="{FC17423F-7F68-483F-B556-82B90605CAEE}" destId="{BD0A3728-CAAF-46B4-9613-CB776A54694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31B2F-84F5-454A-9F89-281426088828}">
      <dsp:nvSpPr>
        <dsp:cNvPr id="0" name=""/>
        <dsp:cNvSpPr/>
      </dsp:nvSpPr>
      <dsp:spPr>
        <a:xfrm rot="10800000">
          <a:off x="1954402" y="0"/>
          <a:ext cx="6948342" cy="853709"/>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6462" tIns="57150" rIns="106680" bIns="57150" numCol="1" spcCol="1270" anchor="ctr" anchorCtr="0">
          <a:noAutofit/>
        </a:bodyPr>
        <a:lstStyle/>
        <a:p>
          <a:pPr marL="0" lvl="0" indent="0" algn="ctr" defTabSz="666750">
            <a:lnSpc>
              <a:spcPct val="90000"/>
            </a:lnSpc>
            <a:spcBef>
              <a:spcPct val="0"/>
            </a:spcBef>
            <a:spcAft>
              <a:spcPct val="35000"/>
            </a:spcAft>
            <a:buClrTx/>
            <a:buSzTx/>
            <a:buNone/>
          </a:pPr>
          <a:r>
            <a:rPr kumimoji="0" lang="sl-SI" altLang="sl-SI" sz="1500" b="0" i="0" u="none" strike="noStrike" kern="1200" cap="none" normalizeH="0" baseline="0" dirty="0">
              <a:ln>
                <a:noFill/>
              </a:ln>
              <a:solidFill>
                <a:schemeClr val="bg1"/>
              </a:solidFill>
              <a:effectLst/>
              <a:latin typeface="+mn-lt"/>
            </a:rPr>
            <a:t>Razvoj in praktični preizkus integriranega sistema uporabe rastlinskih stranskih proizvodov na kmetiji z </a:t>
          </a:r>
          <a:r>
            <a:rPr kumimoji="0" lang="sl-SI" altLang="sl-SI" sz="1500" b="0" i="0" u="none" strike="noStrike" kern="1200" cap="none" normalizeH="0" baseline="0" dirty="0" err="1">
              <a:ln>
                <a:noFill/>
              </a:ln>
              <a:solidFill>
                <a:schemeClr val="bg1"/>
              </a:solidFill>
              <a:effectLst/>
              <a:latin typeface="+mn-lt"/>
            </a:rPr>
            <a:t>insektno</a:t>
          </a:r>
          <a:r>
            <a:rPr kumimoji="0" lang="sl-SI" altLang="sl-SI" sz="1500" b="0" i="0" u="none" strike="noStrike" kern="1200" cap="none" normalizeH="0" baseline="0" dirty="0">
              <a:ln>
                <a:noFill/>
              </a:ln>
              <a:solidFill>
                <a:schemeClr val="bg1"/>
              </a:solidFill>
              <a:effectLst/>
              <a:latin typeface="+mn-lt"/>
            </a:rPr>
            <a:t> biokonverzijo</a:t>
          </a:r>
        </a:p>
        <a:p>
          <a:pPr marL="0" lvl="0" indent="0" algn="ctr" defTabSz="666750">
            <a:lnSpc>
              <a:spcPct val="90000"/>
            </a:lnSpc>
            <a:spcBef>
              <a:spcPct val="0"/>
            </a:spcBef>
            <a:spcAft>
              <a:spcPct val="35000"/>
            </a:spcAft>
            <a:buClrTx/>
            <a:buSzTx/>
            <a:buNone/>
          </a:pPr>
          <a:endParaRPr lang="sl-SI" sz="1500" kern="1200" dirty="0"/>
        </a:p>
      </dsp:txBody>
      <dsp:txXfrm rot="10800000">
        <a:off x="2167829" y="0"/>
        <a:ext cx="6734915" cy="853709"/>
      </dsp:txXfrm>
    </dsp:sp>
    <dsp:sp modelId="{D6DAEB41-9289-4493-8847-47014B7791AA}">
      <dsp:nvSpPr>
        <dsp:cNvPr id="0" name=""/>
        <dsp:cNvSpPr/>
      </dsp:nvSpPr>
      <dsp:spPr>
        <a:xfrm>
          <a:off x="1524562" y="0"/>
          <a:ext cx="853709" cy="85370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DBDCC61-55E1-4595-B78C-005CE432DE45}">
      <dsp:nvSpPr>
        <dsp:cNvPr id="0" name=""/>
        <dsp:cNvSpPr/>
      </dsp:nvSpPr>
      <dsp:spPr>
        <a:xfrm rot="10800000">
          <a:off x="1982125" y="1002508"/>
          <a:ext cx="6948342" cy="853709"/>
        </a:xfrm>
        <a:prstGeom prst="homePlate">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6462" tIns="57150" rIns="106680" bIns="57150" numCol="1" spcCol="1270" anchor="ctr" anchorCtr="0">
          <a:noAutofit/>
        </a:bodyPr>
        <a:lstStyle/>
        <a:p>
          <a:pPr marL="0" lvl="0" indent="0" algn="ctr" defTabSz="666750">
            <a:lnSpc>
              <a:spcPct val="90000"/>
            </a:lnSpc>
            <a:spcBef>
              <a:spcPct val="0"/>
            </a:spcBef>
            <a:spcAft>
              <a:spcPct val="35000"/>
            </a:spcAft>
            <a:buNone/>
          </a:pPr>
          <a:r>
            <a:rPr kumimoji="0" lang="sl-SI" altLang="sl-SI" sz="1500" i="0" u="none" strike="noStrike" kern="1200" cap="none" normalizeH="0" baseline="0" dirty="0">
              <a:ln>
                <a:noFill/>
              </a:ln>
              <a:solidFill>
                <a:schemeClr val="bg1"/>
              </a:solidFill>
              <a:effectLst/>
              <a:latin typeface="+mn-lt"/>
            </a:rPr>
            <a:t>Analiza najsodobnejših tehnologij za uporabo rastlinskih stranskih proizvodov.</a:t>
          </a:r>
          <a:endParaRPr lang="sl-SI" sz="1500" kern="1200" dirty="0">
            <a:solidFill>
              <a:schemeClr val="bg1"/>
            </a:solidFill>
          </a:endParaRPr>
        </a:p>
      </dsp:txBody>
      <dsp:txXfrm rot="10800000">
        <a:off x="2195552" y="1002508"/>
        <a:ext cx="6734915" cy="853709"/>
      </dsp:txXfrm>
    </dsp:sp>
    <dsp:sp modelId="{E0440DE6-10F2-4143-9681-4940DDED89BD}">
      <dsp:nvSpPr>
        <dsp:cNvPr id="0" name=""/>
        <dsp:cNvSpPr/>
      </dsp:nvSpPr>
      <dsp:spPr>
        <a:xfrm>
          <a:off x="1524562" y="990667"/>
          <a:ext cx="853709" cy="85370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5190EE5-0422-4376-AAAD-D0EF4A6B058B}">
      <dsp:nvSpPr>
        <dsp:cNvPr id="0" name=""/>
        <dsp:cNvSpPr/>
      </dsp:nvSpPr>
      <dsp:spPr>
        <a:xfrm rot="10800000">
          <a:off x="1954402" y="2099215"/>
          <a:ext cx="6948342" cy="853709"/>
        </a:xfrm>
        <a:prstGeom prst="homePlate">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6462" tIns="57150" rIns="106680" bIns="57150" numCol="1" spcCol="1270" anchor="ctr" anchorCtr="0">
          <a:noAutofit/>
        </a:bodyPr>
        <a:lstStyle/>
        <a:p>
          <a:pPr marL="0" lvl="0" indent="0" algn="ctr" defTabSz="666750">
            <a:lnSpc>
              <a:spcPct val="90000"/>
            </a:lnSpc>
            <a:spcBef>
              <a:spcPct val="0"/>
            </a:spcBef>
            <a:spcAft>
              <a:spcPct val="35000"/>
            </a:spcAft>
            <a:buClrTx/>
            <a:buSzTx/>
            <a:buNone/>
          </a:pPr>
          <a:r>
            <a:rPr kumimoji="0" lang="sl-SI" altLang="sl-SI" sz="1500" i="0" u="none" strike="noStrike" kern="1200" cap="none" normalizeH="0" baseline="0" dirty="0">
              <a:ln>
                <a:noFill/>
              </a:ln>
              <a:solidFill>
                <a:schemeClr val="bg1"/>
              </a:solidFill>
              <a:effectLst/>
              <a:latin typeface="+mn-lt"/>
            </a:rPr>
            <a:t>Razvoj izboljšanih tehnologij in inovativnih proizvodov na nacionalni ravni.</a:t>
          </a:r>
          <a:endParaRPr lang="sl-SI" sz="1500" kern="1200" dirty="0">
            <a:solidFill>
              <a:schemeClr val="bg1"/>
            </a:solidFill>
          </a:endParaRPr>
        </a:p>
      </dsp:txBody>
      <dsp:txXfrm rot="10800000">
        <a:off x="2167829" y="2099215"/>
        <a:ext cx="6734915" cy="853709"/>
      </dsp:txXfrm>
    </dsp:sp>
    <dsp:sp modelId="{03DF0EF9-BACB-4D13-952E-3F028ADA3B1D}">
      <dsp:nvSpPr>
        <dsp:cNvPr id="0" name=""/>
        <dsp:cNvSpPr/>
      </dsp:nvSpPr>
      <dsp:spPr>
        <a:xfrm>
          <a:off x="1524562" y="2099215"/>
          <a:ext cx="853709" cy="85370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391A9AD-971E-44A9-A146-90D95E0B71D8}">
      <dsp:nvSpPr>
        <dsp:cNvPr id="0" name=""/>
        <dsp:cNvSpPr/>
      </dsp:nvSpPr>
      <dsp:spPr>
        <a:xfrm rot="10800000">
          <a:off x="1954402" y="3207763"/>
          <a:ext cx="6948342" cy="853709"/>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76462" tIns="57150" rIns="106680" bIns="57150" numCol="1" spcCol="1270" anchor="ctr" anchorCtr="0">
          <a:noAutofit/>
        </a:bodyPr>
        <a:lstStyle/>
        <a:p>
          <a:pPr marL="0" lvl="0" indent="0" algn="ctr" defTabSz="666750">
            <a:lnSpc>
              <a:spcPct val="90000"/>
            </a:lnSpc>
            <a:spcBef>
              <a:spcPct val="0"/>
            </a:spcBef>
            <a:spcAft>
              <a:spcPct val="35000"/>
            </a:spcAft>
            <a:buNone/>
          </a:pPr>
          <a:r>
            <a:rPr kumimoji="0" lang="sl-SI" altLang="sl-SI" sz="1500" i="0" u="none" strike="noStrike" kern="1200" cap="none" normalizeH="0" baseline="0" dirty="0">
              <a:ln>
                <a:noFill/>
              </a:ln>
              <a:solidFill>
                <a:schemeClr val="bg1"/>
              </a:solidFill>
              <a:effectLst/>
              <a:latin typeface="+mn-lt"/>
            </a:rPr>
            <a:t>Adaptacija tehnologij na slovenske tržne, strukturne in naravne razmere.</a:t>
          </a:r>
        </a:p>
      </dsp:txBody>
      <dsp:txXfrm rot="10800000">
        <a:off x="2167829" y="3207763"/>
        <a:ext cx="6734915" cy="853709"/>
      </dsp:txXfrm>
    </dsp:sp>
    <dsp:sp modelId="{D81646BD-5F34-4E2B-AE17-19623D7210EF}">
      <dsp:nvSpPr>
        <dsp:cNvPr id="0" name=""/>
        <dsp:cNvSpPr/>
      </dsp:nvSpPr>
      <dsp:spPr>
        <a:xfrm>
          <a:off x="1524562" y="3207763"/>
          <a:ext cx="853709" cy="85370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85DE4-C8CE-40DF-A522-0BE922AB030C}">
      <dsp:nvSpPr>
        <dsp:cNvPr id="0" name=""/>
        <dsp:cNvSpPr/>
      </dsp:nvSpPr>
      <dsp:spPr>
        <a:xfrm rot="10800000">
          <a:off x="2049706" y="0"/>
          <a:ext cx="6992874" cy="119029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888" tIns="83820" rIns="156464" bIns="83820" numCol="1" spcCol="1270" anchor="ctr" anchorCtr="0">
          <a:noAutofit/>
        </a:bodyPr>
        <a:lstStyle/>
        <a:p>
          <a:pPr marL="0" lvl="0" indent="0" algn="ctr" defTabSz="977900">
            <a:lnSpc>
              <a:spcPct val="90000"/>
            </a:lnSpc>
            <a:spcBef>
              <a:spcPct val="0"/>
            </a:spcBef>
            <a:spcAft>
              <a:spcPct val="35000"/>
            </a:spcAft>
            <a:buNone/>
          </a:pPr>
          <a:r>
            <a:rPr kumimoji="0" lang="sl-SI" altLang="sl-SI" sz="2200" i="0" u="sng" strike="noStrike" kern="1200" cap="none" normalizeH="0" baseline="0" dirty="0">
              <a:ln>
                <a:noFill/>
              </a:ln>
              <a:solidFill>
                <a:schemeClr val="bg1"/>
              </a:solidFill>
              <a:effectLst/>
              <a:latin typeface="+mn-lt"/>
            </a:rPr>
            <a:t>Tehnološka prilagoditev sistema za </a:t>
          </a:r>
          <a:r>
            <a:rPr kumimoji="0" lang="sl-SI" altLang="sl-SI" sz="2200" i="0" u="sng" strike="noStrike" kern="1200" cap="none" normalizeH="0" baseline="0" dirty="0" err="1">
              <a:ln>
                <a:noFill/>
              </a:ln>
              <a:solidFill>
                <a:schemeClr val="bg1"/>
              </a:solidFill>
              <a:effectLst/>
              <a:latin typeface="+mn-lt"/>
            </a:rPr>
            <a:t>uporbo</a:t>
          </a:r>
          <a:r>
            <a:rPr kumimoji="0" lang="sl-SI" altLang="sl-SI" sz="2200" i="0" u="sng" strike="noStrike" kern="1200" cap="none" normalizeH="0" baseline="0" dirty="0">
              <a:ln>
                <a:noFill/>
              </a:ln>
              <a:solidFill>
                <a:schemeClr val="bg1"/>
              </a:solidFill>
              <a:effectLst/>
              <a:latin typeface="+mn-lt"/>
            </a:rPr>
            <a:t> na družinskih kmetijah</a:t>
          </a:r>
        </a:p>
      </dsp:txBody>
      <dsp:txXfrm rot="10800000">
        <a:off x="2347280" y="0"/>
        <a:ext cx="6695300" cy="1190296"/>
      </dsp:txXfrm>
    </dsp:sp>
    <dsp:sp modelId="{D22333E7-F679-434D-B9A4-6DC2A5E6523C}">
      <dsp:nvSpPr>
        <dsp:cNvPr id="0" name=""/>
        <dsp:cNvSpPr/>
      </dsp:nvSpPr>
      <dsp:spPr>
        <a:xfrm>
          <a:off x="1446839" y="0"/>
          <a:ext cx="1190296" cy="119029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A7235FF-5AE9-4881-9A52-636F8E4A10B0}">
      <dsp:nvSpPr>
        <dsp:cNvPr id="0" name=""/>
        <dsp:cNvSpPr/>
      </dsp:nvSpPr>
      <dsp:spPr>
        <a:xfrm rot="10800000">
          <a:off x="2049706" y="1381180"/>
          <a:ext cx="6992874" cy="1190296"/>
        </a:xfrm>
        <a:prstGeom prst="homePlate">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888" tIns="83820" rIns="156464" bIns="83820" numCol="1" spcCol="1270" anchor="ctr" anchorCtr="0">
          <a:noAutofit/>
        </a:bodyPr>
        <a:lstStyle/>
        <a:p>
          <a:pPr marL="0" lvl="0" indent="0" algn="ctr" defTabSz="977900">
            <a:lnSpc>
              <a:spcPct val="90000"/>
            </a:lnSpc>
            <a:spcBef>
              <a:spcPct val="0"/>
            </a:spcBef>
            <a:spcAft>
              <a:spcPct val="35000"/>
            </a:spcAft>
            <a:buNone/>
          </a:pPr>
          <a:r>
            <a:rPr kumimoji="0" lang="sl-SI" altLang="sl-SI" sz="2200" i="0" u="sng" strike="noStrike" kern="1200" cap="none" normalizeH="0" baseline="0" dirty="0">
              <a:ln>
                <a:noFill/>
              </a:ln>
              <a:solidFill>
                <a:schemeClr val="bg1"/>
              </a:solidFill>
              <a:effectLst/>
              <a:latin typeface="+mn-lt"/>
            </a:rPr>
            <a:t>Razvoj kompleksnejšega sistema za biokonverzijo na </a:t>
          </a:r>
          <a:r>
            <a:rPr lang="sl-SI" altLang="sl-SI" sz="2200" u="sng" kern="1200" dirty="0">
              <a:solidFill>
                <a:schemeClr val="bg1"/>
              </a:solidFill>
              <a:latin typeface="+mn-lt"/>
            </a:rPr>
            <a:t>večjih kmetijskih gospodarstvih ter razvoj končnih produktov</a:t>
          </a:r>
          <a:endParaRPr kumimoji="0" lang="sl-SI" altLang="sl-SI" sz="2200" i="0" u="sng" strike="noStrike" kern="1200" cap="none" normalizeH="0" baseline="0" dirty="0">
            <a:ln>
              <a:noFill/>
            </a:ln>
            <a:solidFill>
              <a:schemeClr val="bg1"/>
            </a:solidFill>
            <a:effectLst/>
            <a:latin typeface="+mn-lt"/>
          </a:endParaRPr>
        </a:p>
      </dsp:txBody>
      <dsp:txXfrm rot="10800000">
        <a:off x="2347280" y="1381180"/>
        <a:ext cx="6695300" cy="1190296"/>
      </dsp:txXfrm>
    </dsp:sp>
    <dsp:sp modelId="{F76C2DB6-D009-4223-B314-EE16FD6CA1A3}">
      <dsp:nvSpPr>
        <dsp:cNvPr id="0" name=""/>
        <dsp:cNvSpPr/>
      </dsp:nvSpPr>
      <dsp:spPr>
        <a:xfrm>
          <a:off x="1446839" y="1381180"/>
          <a:ext cx="1190296" cy="119029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C8BABA-7805-457D-A6D1-35C33F216C97}">
      <dsp:nvSpPr>
        <dsp:cNvPr id="0" name=""/>
        <dsp:cNvSpPr/>
      </dsp:nvSpPr>
      <dsp:spPr>
        <a:xfrm rot="10800000">
          <a:off x="2049706" y="2926789"/>
          <a:ext cx="6992874" cy="1190296"/>
        </a:xfrm>
        <a:prstGeom prst="homePlate">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888" tIns="83820" rIns="156464" bIns="83820" numCol="1" spcCol="1270" anchor="ctr" anchorCtr="0">
          <a:noAutofit/>
        </a:bodyPr>
        <a:lstStyle/>
        <a:p>
          <a:pPr marL="0" lvl="0" indent="0" algn="ctr" defTabSz="977900">
            <a:lnSpc>
              <a:spcPct val="90000"/>
            </a:lnSpc>
            <a:spcBef>
              <a:spcPct val="0"/>
            </a:spcBef>
            <a:spcAft>
              <a:spcPct val="35000"/>
            </a:spcAft>
            <a:buNone/>
          </a:pPr>
          <a:r>
            <a:rPr kumimoji="0" lang="sl-SI" altLang="sl-SI" sz="2200" i="0" u="sng" strike="noStrike" kern="1200" cap="none" normalizeH="0" baseline="0" dirty="0">
              <a:ln>
                <a:noFill/>
              </a:ln>
              <a:solidFill>
                <a:schemeClr val="bg1"/>
              </a:solidFill>
              <a:effectLst/>
              <a:latin typeface="+mn-lt"/>
            </a:rPr>
            <a:t>Povezovanje v agroživilski verigi z oblikovanjem krožnih organizacijsko-poslovnih modelov.</a:t>
          </a:r>
        </a:p>
      </dsp:txBody>
      <dsp:txXfrm rot="10800000">
        <a:off x="2347280" y="2926789"/>
        <a:ext cx="6695300" cy="1190296"/>
      </dsp:txXfrm>
    </dsp:sp>
    <dsp:sp modelId="{40C40A28-DAA7-440A-BC33-7793472042FD}">
      <dsp:nvSpPr>
        <dsp:cNvPr id="0" name=""/>
        <dsp:cNvSpPr/>
      </dsp:nvSpPr>
      <dsp:spPr>
        <a:xfrm>
          <a:off x="1446839" y="2926789"/>
          <a:ext cx="1190296" cy="119029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D0A3728-CAAF-46B4-9613-CB776A546946}">
      <dsp:nvSpPr>
        <dsp:cNvPr id="0" name=""/>
        <dsp:cNvSpPr/>
      </dsp:nvSpPr>
      <dsp:spPr>
        <a:xfrm rot="10800000">
          <a:off x="2049706" y="4472397"/>
          <a:ext cx="6992874" cy="1190296"/>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24888" tIns="83820" rIns="156464" bIns="83820" numCol="1" spcCol="1270" anchor="ctr" anchorCtr="0">
          <a:noAutofit/>
        </a:bodyPr>
        <a:lstStyle/>
        <a:p>
          <a:pPr marL="0" lvl="0" indent="0" algn="ctr" defTabSz="977900">
            <a:lnSpc>
              <a:spcPct val="90000"/>
            </a:lnSpc>
            <a:spcBef>
              <a:spcPct val="0"/>
            </a:spcBef>
            <a:spcAft>
              <a:spcPct val="35000"/>
            </a:spcAft>
            <a:buNone/>
          </a:pPr>
          <a:r>
            <a:rPr kumimoji="0" lang="sl-SI" altLang="sl-SI" sz="2200" i="0" u="sng" strike="noStrike" kern="1200" cap="none" normalizeH="0" baseline="0" dirty="0">
              <a:ln>
                <a:noFill/>
              </a:ln>
              <a:solidFill>
                <a:schemeClr val="bg1"/>
              </a:solidFill>
              <a:effectLst/>
              <a:latin typeface="+mn-lt"/>
            </a:rPr>
            <a:t>Izobraževanje in seznanjanje kmetijskih gospodarstev ter kmetijskih svetovalcev za praktično uvedbo in upravljanje sodobnih sistemov</a:t>
          </a:r>
        </a:p>
      </dsp:txBody>
      <dsp:txXfrm rot="10800000">
        <a:off x="2347280" y="4472397"/>
        <a:ext cx="6695300" cy="1190296"/>
      </dsp:txXfrm>
    </dsp:sp>
    <dsp:sp modelId="{3ACA722A-63CC-4A1B-8F24-12E04A1DADC2}">
      <dsp:nvSpPr>
        <dsp:cNvPr id="0" name=""/>
        <dsp:cNvSpPr/>
      </dsp:nvSpPr>
      <dsp:spPr>
        <a:xfrm>
          <a:off x="1446839" y="4472397"/>
          <a:ext cx="1190296" cy="119029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EFEF6-BB65-4F1D-8664-9F868E546EE5}" type="datetimeFigureOut">
              <a:rPr lang="sl-SI" smtClean="0"/>
              <a:t>21. 11. 2023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28EC3-09EE-45CA-BAB5-F674121DEF36}" type="slidenum">
              <a:rPr lang="sl-SI" smtClean="0"/>
              <a:t>‹#›</a:t>
            </a:fld>
            <a:endParaRPr lang="sl-SI"/>
          </a:p>
        </p:txBody>
      </p:sp>
    </p:spTree>
    <p:extLst>
      <p:ext uri="{BB962C8B-B14F-4D97-AF65-F5344CB8AC3E}">
        <p14:creationId xmlns:p14="http://schemas.microsoft.com/office/powerpoint/2010/main" val="39673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Predlog</a:t>
            </a:r>
            <a:r>
              <a:rPr lang="sl-SI" baseline="0" dirty="0"/>
              <a:t> naslovnice 2</a:t>
            </a:r>
            <a:endParaRPr lang="sl-SI" dirty="0"/>
          </a:p>
        </p:txBody>
      </p:sp>
      <p:sp>
        <p:nvSpPr>
          <p:cNvPr id="4" name="Označba mesta številke diapozitiva 3"/>
          <p:cNvSpPr>
            <a:spLocks noGrp="1"/>
          </p:cNvSpPr>
          <p:nvPr>
            <p:ph type="sldNum" sz="quarter" idx="10"/>
          </p:nvPr>
        </p:nvSpPr>
        <p:spPr/>
        <p:txBody>
          <a:bodyPr/>
          <a:lstStyle/>
          <a:p>
            <a:fld id="{7B028EC3-09EE-45CA-BAB5-F674121DEF36}" type="slidenum">
              <a:rPr lang="sl-SI" smtClean="0"/>
              <a:t>1</a:t>
            </a:fld>
            <a:endParaRPr lang="sl-SI"/>
          </a:p>
        </p:txBody>
      </p:sp>
    </p:spTree>
    <p:extLst>
      <p:ext uri="{BB962C8B-B14F-4D97-AF65-F5344CB8AC3E}">
        <p14:creationId xmlns:p14="http://schemas.microsoft.com/office/powerpoint/2010/main" val="79423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sl-SI" dirty="0"/>
          </a:p>
        </p:txBody>
      </p:sp>
      <p:sp>
        <p:nvSpPr>
          <p:cNvPr id="4" name="Segnaposto numero diapositiva 3"/>
          <p:cNvSpPr>
            <a:spLocks noGrp="1"/>
          </p:cNvSpPr>
          <p:nvPr>
            <p:ph type="sldNum" sz="quarter" idx="5"/>
          </p:nvPr>
        </p:nvSpPr>
        <p:spPr/>
        <p:txBody>
          <a:bodyPr/>
          <a:lstStyle/>
          <a:p>
            <a:fld id="{7B028EC3-09EE-45CA-BAB5-F674121DEF36}" type="slidenum">
              <a:rPr lang="sl-SI" smtClean="0"/>
              <a:t>8</a:t>
            </a:fld>
            <a:endParaRPr lang="sl-SI"/>
          </a:p>
        </p:txBody>
      </p:sp>
    </p:spTree>
    <p:extLst>
      <p:ext uri="{BB962C8B-B14F-4D97-AF65-F5344CB8AC3E}">
        <p14:creationId xmlns:p14="http://schemas.microsoft.com/office/powerpoint/2010/main" val="352009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7B028EC3-09EE-45CA-BAB5-F674121DEF36}" type="slidenum">
              <a:rPr lang="sl-SI" smtClean="0"/>
              <a:t>18</a:t>
            </a:fld>
            <a:endParaRPr lang="sl-SI"/>
          </a:p>
        </p:txBody>
      </p:sp>
    </p:spTree>
    <p:extLst>
      <p:ext uri="{BB962C8B-B14F-4D97-AF65-F5344CB8AC3E}">
        <p14:creationId xmlns:p14="http://schemas.microsoft.com/office/powerpoint/2010/main" val="271907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a:t>Uredite slog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p>
        </p:txBody>
      </p:sp>
      <p:sp>
        <p:nvSpPr>
          <p:cNvPr id="4" name="Označba mesta datuma 3"/>
          <p:cNvSpPr>
            <a:spLocks noGrp="1"/>
          </p:cNvSpPr>
          <p:nvPr>
            <p:ph type="dt" sz="half" idx="10"/>
          </p:nvPr>
        </p:nvSpPr>
        <p:spPr/>
        <p:txBody>
          <a:bodyPr/>
          <a:lstStyle/>
          <a:p>
            <a:fld id="{63B2E83F-619D-45A5-A293-4D26E929282B}" type="datetimeFigureOut">
              <a:rPr lang="sl-SI" smtClean="0"/>
              <a:t>21. 11. 2023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286605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navpičnega besedila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3B2E83F-619D-45A5-A293-4D26E929282B}" type="datetimeFigureOut">
              <a:rPr lang="sl-SI" smtClean="0"/>
              <a:t>21. 11. 2023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02917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a:t>Uredite slog naslova matrice</a:t>
            </a:r>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3B2E83F-619D-45A5-A293-4D26E929282B}" type="datetimeFigureOut">
              <a:rPr lang="sl-SI" smtClean="0"/>
              <a:t>21. 11. 2023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75429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10"/>
          </p:nvPr>
        </p:nvSpPr>
        <p:spPr/>
        <p:txBody>
          <a:bodyPr/>
          <a:lstStyle/>
          <a:p>
            <a:fld id="{63B2E83F-619D-45A5-A293-4D26E929282B}" type="datetimeFigureOut">
              <a:rPr lang="sl-SI" smtClean="0"/>
              <a:t>21. 11. 2023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18962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a:t>Uredite slog naslova matrice</a:t>
            </a:r>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p:cNvSpPr>
            <a:spLocks noGrp="1"/>
          </p:cNvSpPr>
          <p:nvPr>
            <p:ph type="dt" sz="half" idx="10"/>
          </p:nvPr>
        </p:nvSpPr>
        <p:spPr/>
        <p:txBody>
          <a:bodyPr/>
          <a:lstStyle/>
          <a:p>
            <a:fld id="{63B2E83F-619D-45A5-A293-4D26E929282B}" type="datetimeFigureOut">
              <a:rPr lang="sl-SI" smtClean="0"/>
              <a:t>21. 11. 2023</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287788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vsebine 2"/>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p:cNvSpPr>
            <a:spLocks noGrp="1"/>
          </p:cNvSpPr>
          <p:nvPr>
            <p:ph type="dt" sz="half" idx="10"/>
          </p:nvPr>
        </p:nvSpPr>
        <p:spPr/>
        <p:txBody>
          <a:bodyPr/>
          <a:lstStyle/>
          <a:p>
            <a:fld id="{63B2E83F-619D-45A5-A293-4D26E929282B}" type="datetimeFigureOut">
              <a:rPr lang="sl-SI" smtClean="0"/>
              <a:t>21. 11. 2023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30734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a:t>Uredite slog naslova matrice</a:t>
            </a:r>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p:cNvSpPr>
            <a:spLocks noGrp="1"/>
          </p:cNvSpPr>
          <p:nvPr>
            <p:ph type="dt" sz="half" idx="10"/>
          </p:nvPr>
        </p:nvSpPr>
        <p:spPr/>
        <p:txBody>
          <a:bodyPr/>
          <a:lstStyle/>
          <a:p>
            <a:fld id="{63B2E83F-619D-45A5-A293-4D26E929282B}" type="datetimeFigureOut">
              <a:rPr lang="sl-SI" smtClean="0"/>
              <a:t>21. 11. 2023</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8008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značba mesta datuma 2"/>
          <p:cNvSpPr>
            <a:spLocks noGrp="1"/>
          </p:cNvSpPr>
          <p:nvPr>
            <p:ph type="dt" sz="half" idx="10"/>
          </p:nvPr>
        </p:nvSpPr>
        <p:spPr/>
        <p:txBody>
          <a:bodyPr/>
          <a:lstStyle/>
          <a:p>
            <a:fld id="{63B2E83F-619D-45A5-A293-4D26E929282B}" type="datetimeFigureOut">
              <a:rPr lang="sl-SI" smtClean="0"/>
              <a:t>21. 11. 2023</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160683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3B2E83F-619D-45A5-A293-4D26E929282B}" type="datetimeFigureOut">
              <a:rPr lang="sl-SI" smtClean="0"/>
              <a:t>21. 11. 2023</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183079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3B2E83F-619D-45A5-A293-4D26E929282B}" type="datetimeFigureOut">
              <a:rPr lang="sl-SI" smtClean="0"/>
              <a:t>21. 11. 2023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28698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a:t>Uredite slog naslova matrice</a:t>
            </a:r>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p:cNvSpPr>
            <a:spLocks noGrp="1"/>
          </p:cNvSpPr>
          <p:nvPr>
            <p:ph type="dt" sz="half" idx="10"/>
          </p:nvPr>
        </p:nvSpPr>
        <p:spPr/>
        <p:txBody>
          <a:bodyPr/>
          <a:lstStyle/>
          <a:p>
            <a:fld id="{63B2E83F-619D-45A5-A293-4D26E929282B}" type="datetimeFigureOut">
              <a:rPr lang="sl-SI" smtClean="0"/>
              <a:t>21. 11. 2023</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2793253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2E83F-619D-45A5-A293-4D26E929282B}" type="datetimeFigureOut">
              <a:rPr lang="sl-SI" smtClean="0"/>
              <a:t>21. 11. 2023</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12C0D-D691-43AF-95B6-75904C26937A}" type="slidenum">
              <a:rPr lang="sl-SI" smtClean="0"/>
              <a:t>‹#›</a:t>
            </a:fld>
            <a:endParaRPr lang="sl-SI"/>
          </a:p>
        </p:txBody>
      </p:sp>
    </p:spTree>
    <p:extLst>
      <p:ext uri="{BB962C8B-B14F-4D97-AF65-F5344CB8AC3E}">
        <p14:creationId xmlns:p14="http://schemas.microsoft.com/office/powerpoint/2010/main" val="110210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ezavod.si/eu-projekti/tekoci-projekti/nizko-ogljicna-druzba/eip-zuz"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51.png"/><Relationship Id="rId4" Type="http://schemas.openxmlformats.org/officeDocument/2006/relationships/image" Target="../media/image2.jpe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jpeg"/><Relationship Id="rId7" Type="http://schemas.openxmlformats.org/officeDocument/2006/relationships/image" Target="../media/image7.svg"/><Relationship Id="rId12"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diagramColors" Target="../diagrams/colors1.xml"/><Relationship Id="rId5" Type="http://schemas.openxmlformats.org/officeDocument/2006/relationships/image" Target="../media/image5.png"/><Relationship Id="rId10" Type="http://schemas.openxmlformats.org/officeDocument/2006/relationships/diagramQuickStyle" Target="../diagrams/quickStyle1.xml"/><Relationship Id="rId4" Type="http://schemas.openxmlformats.org/officeDocument/2006/relationships/image" Target="../media/image4.jpe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337590"/>
            <a:ext cx="9144000" cy="2354263"/>
          </a:xfrm>
        </p:spPr>
        <p:txBody>
          <a:bodyPr>
            <a:normAutofit/>
          </a:bodyPr>
          <a:lstStyle/>
          <a:p>
            <a:r>
              <a:rPr lang="sl-SI" sz="5300" b="1" dirty="0"/>
              <a:t>DOGODEK EVROPSKEGA PARTNERSTVA ZA INOVACIJE - EIP</a:t>
            </a:r>
            <a:endParaRPr lang="sl-SI" sz="4000" b="1" dirty="0"/>
          </a:p>
        </p:txBody>
      </p:sp>
      <p:pic>
        <p:nvPicPr>
          <p:cNvPr id="11" name="Slika 10" title="logotip Evropskega partnerstva za inovacije na področju kmetijske produktivnosti in trajnost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5687" y="2606128"/>
            <a:ext cx="1828800" cy="2401824"/>
          </a:xfrm>
          <a:prstGeom prst="rect">
            <a:avLst/>
          </a:prstGeom>
        </p:spPr>
      </p:pic>
      <p:sp>
        <p:nvSpPr>
          <p:cNvPr id="3" name="Podnaslov 2"/>
          <p:cNvSpPr>
            <a:spLocks noGrp="1"/>
          </p:cNvSpPr>
          <p:nvPr>
            <p:ph type="subTitle" idx="1"/>
          </p:nvPr>
        </p:nvSpPr>
        <p:spPr>
          <a:xfrm>
            <a:off x="1395663" y="3602038"/>
            <a:ext cx="9465572" cy="2306084"/>
          </a:xfrm>
        </p:spPr>
        <p:txBody>
          <a:bodyPr>
            <a:normAutofit/>
          </a:bodyPr>
          <a:lstStyle/>
          <a:p>
            <a:endParaRPr lang="sl-SI" b="1" dirty="0"/>
          </a:p>
          <a:p>
            <a:endParaRPr lang="sl-SI" b="1" dirty="0"/>
          </a:p>
          <a:p>
            <a:endParaRPr lang="sl-SI" b="1" dirty="0"/>
          </a:p>
          <a:p>
            <a:r>
              <a:rPr lang="sl-SI" b="1" dirty="0"/>
              <a:t>ORGANIZIRA MINISTRSTVO ZA KMETIJSTVO, GOZDARSTVO IN PREHRANO</a:t>
            </a:r>
          </a:p>
          <a:p>
            <a:r>
              <a:rPr lang="sl-SI" b="1" dirty="0"/>
              <a:t>Bled, 22. november 2023</a:t>
            </a:r>
          </a:p>
        </p:txBody>
      </p:sp>
      <p:pic>
        <p:nvPicPr>
          <p:cNvPr id="5" name="Slika 4"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8" name="Slika 7" title="logotip Ministrstva za kmetijstvo, gozdarstvo in prehrano Republike Slovenij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4" name="Picture 2" title="logotip s prikazanim sloganom: Ideje in rešitve povezujej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title="logotip Evropskega partnerstva za inovacije na področju kmetijske produktivnosti in trajnosti"/>
          <p:cNvPicPr>
            <a:picLocks noChangeAspect="1" noChangeArrowheads="1"/>
          </p:cNvPicPr>
          <p:nvPr/>
        </p:nvPicPr>
        <p:blipFill rotWithShape="1">
          <a:blip r:embed="rId7">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a 9" title="logotip projekta EIP ŽUŽ">
            <a:extLst>
              <a:ext uri="{FF2B5EF4-FFF2-40B4-BE49-F238E27FC236}">
                <a16:creationId xmlns:a16="http://schemas.microsoft.com/office/drawing/2014/main" id="{EF1CD3F6-36B0-3306-50FA-018F62F437C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26494" y="5910269"/>
            <a:ext cx="787388" cy="787388"/>
          </a:xfrm>
          <a:prstGeom prst="rect">
            <a:avLst/>
          </a:prstGeom>
        </p:spPr>
      </p:pic>
    </p:spTree>
    <p:extLst>
      <p:ext uri="{BB962C8B-B14F-4D97-AF65-F5344CB8AC3E}">
        <p14:creationId xmlns:p14="http://schemas.microsoft.com/office/powerpoint/2010/main" val="377467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04F20C6-4A6A-41B2-93E6-1D0D2D095CD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50" y="242046"/>
            <a:ext cx="5496995" cy="2506630"/>
          </a:xfrm>
          <a:prstGeom prst="rect">
            <a:avLst/>
          </a:prstGeom>
        </p:spPr>
      </p:pic>
      <p:pic>
        <p:nvPicPr>
          <p:cNvPr id="5" name="Immagine 4">
            <a:extLst>
              <a:ext uri="{FF2B5EF4-FFF2-40B4-BE49-F238E27FC236}">
                <a16:creationId xmlns:a16="http://schemas.microsoft.com/office/drawing/2014/main" id="{67CACD3B-D03D-0A54-A228-1E4B3D5E7EC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21101" y="1864545"/>
            <a:ext cx="5965068" cy="2720071"/>
          </a:xfrm>
          <a:prstGeom prst="rect">
            <a:avLst/>
          </a:prstGeom>
        </p:spPr>
      </p:pic>
      <p:pic>
        <p:nvPicPr>
          <p:cNvPr id="6" name="Immagine 5">
            <a:extLst>
              <a:ext uri="{FF2B5EF4-FFF2-40B4-BE49-F238E27FC236}">
                <a16:creationId xmlns:a16="http://schemas.microsoft.com/office/drawing/2014/main" id="{E50B0971-0E68-0A80-2C3C-CD3E96BA624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316826" y="1864546"/>
            <a:ext cx="5965068" cy="2720072"/>
          </a:xfrm>
          <a:prstGeom prst="rect">
            <a:avLst/>
          </a:prstGeom>
        </p:spPr>
      </p:pic>
      <p:pic>
        <p:nvPicPr>
          <p:cNvPr id="8" name="Immagine 7">
            <a:extLst>
              <a:ext uri="{FF2B5EF4-FFF2-40B4-BE49-F238E27FC236}">
                <a16:creationId xmlns:a16="http://schemas.microsoft.com/office/drawing/2014/main" id="{CFEDC678-1600-B6AE-842F-F7B3D759381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4480" y="3682614"/>
            <a:ext cx="3899648" cy="2182189"/>
          </a:xfrm>
          <a:prstGeom prst="rect">
            <a:avLst/>
          </a:prstGeom>
        </p:spPr>
      </p:pic>
      <p:pic>
        <p:nvPicPr>
          <p:cNvPr id="12" name="Immagine 11">
            <a:extLst>
              <a:ext uri="{FF2B5EF4-FFF2-40B4-BE49-F238E27FC236}">
                <a16:creationId xmlns:a16="http://schemas.microsoft.com/office/drawing/2014/main" id="{1479232B-F3B1-A8B0-5836-DFE57F7888D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860" y="3051489"/>
            <a:ext cx="3268317" cy="1490353"/>
          </a:xfrm>
          <a:prstGeom prst="rect">
            <a:avLst/>
          </a:prstGeom>
        </p:spPr>
      </p:pic>
      <p:sp>
        <p:nvSpPr>
          <p:cNvPr id="2" name="Naslov 1">
            <a:extLst>
              <a:ext uri="{FF2B5EF4-FFF2-40B4-BE49-F238E27FC236}">
                <a16:creationId xmlns:a16="http://schemas.microsoft.com/office/drawing/2014/main" id="{70CDFAF2-A8B7-4DEC-8B8C-BDE504D4C3C5}"/>
              </a:ext>
            </a:extLst>
          </p:cNvPr>
          <p:cNvSpPr>
            <a:spLocks noGrp="1"/>
          </p:cNvSpPr>
          <p:nvPr>
            <p:ph type="title"/>
          </p:nvPr>
        </p:nvSpPr>
        <p:spPr>
          <a:xfrm>
            <a:off x="838200" y="-1325563"/>
            <a:ext cx="10515600" cy="1325563"/>
          </a:xfrm>
        </p:spPr>
        <p:txBody>
          <a:bodyPr vert="horz" lIns="91440" tIns="45720" rIns="91440" bIns="45720" rtlCol="0" anchor="b">
            <a:normAutofit/>
          </a:bodyPr>
          <a:lstStyle/>
          <a:p>
            <a:pPr marL="0" indent="0"/>
            <a:r>
              <a:rPr lang="sl-SI" i="1" dirty="0">
                <a:solidFill>
                  <a:srgbClr val="00B050"/>
                </a:solidFill>
              </a:rPr>
              <a:t>Vzpostavitev prvega poskusnega sistema za rejo in vzrejo BSF v Sloveniji</a:t>
            </a:r>
          </a:p>
        </p:txBody>
      </p:sp>
    </p:spTree>
    <p:extLst>
      <p:ext uri="{BB962C8B-B14F-4D97-AF65-F5344CB8AC3E}">
        <p14:creationId xmlns:p14="http://schemas.microsoft.com/office/powerpoint/2010/main" val="602665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ka 4" descr="Slika, ki vsebuje besede zaprt prostor, zid&#10;&#10;Opis je samodejno ustvarjen">
            <a:extLst>
              <a:ext uri="{FF2B5EF4-FFF2-40B4-BE49-F238E27FC236}">
                <a16:creationId xmlns:a16="http://schemas.microsoft.com/office/drawing/2014/main" id="{CDC63C23-6B8D-7366-1CD9-C7CFAD974C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98" r="19382"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5" name="Freeform: Shape 14">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oljeZBesedilom 7">
            <a:extLst>
              <a:ext uri="{FF2B5EF4-FFF2-40B4-BE49-F238E27FC236}">
                <a16:creationId xmlns:a16="http://schemas.microsoft.com/office/drawing/2014/main" id="{8569DB8E-7BA8-2508-A0FE-7A2B76B98E6E}"/>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Prva ‘‘</a:t>
            </a:r>
            <a:r>
              <a:rPr lang="en-US" sz="4800" dirty="0" err="1">
                <a:latin typeface="+mj-lt"/>
                <a:ea typeface="+mj-ea"/>
                <a:cs typeface="+mj-cs"/>
              </a:rPr>
              <a:t>žetev</a:t>
            </a:r>
            <a:r>
              <a:rPr lang="en-US" sz="4800" dirty="0">
                <a:latin typeface="+mj-lt"/>
                <a:ea typeface="+mj-ea"/>
                <a:cs typeface="+mj-cs"/>
              </a:rPr>
              <a:t>‘‘ </a:t>
            </a:r>
            <a:r>
              <a:rPr lang="sl-SI" sz="4800" dirty="0">
                <a:latin typeface="+mj-lt"/>
                <a:ea typeface="+mj-ea"/>
                <a:cs typeface="+mj-cs"/>
              </a:rPr>
              <a:t>in </a:t>
            </a:r>
            <a:r>
              <a:rPr lang="en-US" sz="4800" dirty="0">
                <a:latin typeface="+mj-lt"/>
                <a:ea typeface="+mj-ea"/>
                <a:cs typeface="+mj-cs"/>
              </a:rPr>
              <a:t>inaktivacija </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5111929E-AF6C-46BC-ABFA-C0A4E47E4015}"/>
              </a:ext>
            </a:extLst>
          </p:cNvPr>
          <p:cNvSpPr>
            <a:spLocks noGrp="1"/>
          </p:cNvSpPr>
          <p:nvPr>
            <p:ph type="title"/>
          </p:nvPr>
        </p:nvSpPr>
        <p:spPr>
          <a:xfrm>
            <a:off x="838200" y="-1325563"/>
            <a:ext cx="10515600" cy="1325563"/>
          </a:xfrm>
        </p:spPr>
        <p:txBody>
          <a:bodyPr vert="horz" lIns="91440" tIns="45720" rIns="91440" bIns="45720" rtlCol="0" anchor="b">
            <a:normAutofit/>
          </a:bodyPr>
          <a:lstStyle/>
          <a:p>
            <a:pPr>
              <a:spcAft>
                <a:spcPts val="600"/>
              </a:spcAft>
            </a:pPr>
            <a:r>
              <a:rPr lang="en-US" dirty="0"/>
              <a:t>Prva ‘‘</a:t>
            </a:r>
            <a:r>
              <a:rPr lang="en-US" dirty="0" err="1"/>
              <a:t>žetev</a:t>
            </a:r>
            <a:r>
              <a:rPr lang="en-US" dirty="0"/>
              <a:t>‘‘ </a:t>
            </a:r>
            <a:r>
              <a:rPr lang="sl-SI" dirty="0"/>
              <a:t>in </a:t>
            </a:r>
            <a:r>
              <a:rPr lang="en-US" dirty="0" err="1"/>
              <a:t>inaktivacija</a:t>
            </a:r>
            <a:r>
              <a:rPr lang="en-US" dirty="0"/>
              <a:t> </a:t>
            </a:r>
          </a:p>
        </p:txBody>
      </p:sp>
    </p:spTree>
    <p:extLst>
      <p:ext uri="{BB962C8B-B14F-4D97-AF65-F5344CB8AC3E}">
        <p14:creationId xmlns:p14="http://schemas.microsoft.com/office/powerpoint/2010/main" val="245235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55F282E2-7AC2-4144-ADFD-A70167D0EC4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05391" y="2283859"/>
            <a:ext cx="6283156" cy="2865119"/>
          </a:xfrm>
          <a:prstGeom prst="rect">
            <a:avLst/>
          </a:prstGeom>
        </p:spPr>
      </p:pic>
      <p:pic>
        <p:nvPicPr>
          <p:cNvPr id="5" name="Slika 4">
            <a:extLst>
              <a:ext uri="{FF2B5EF4-FFF2-40B4-BE49-F238E27FC236}">
                <a16:creationId xmlns:a16="http://schemas.microsoft.com/office/drawing/2014/main" id="{7DA959D1-D103-4F65-A828-28259FF21245}"/>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364"/>
          <a:stretch/>
        </p:blipFill>
        <p:spPr>
          <a:xfrm rot="5400000">
            <a:off x="1525091" y="2153169"/>
            <a:ext cx="6149235" cy="2992582"/>
          </a:xfrm>
          <a:prstGeom prst="rect">
            <a:avLst/>
          </a:prstGeom>
        </p:spPr>
      </p:pic>
      <p:pic>
        <p:nvPicPr>
          <p:cNvPr id="7" name="Slika 6">
            <a:extLst>
              <a:ext uri="{FF2B5EF4-FFF2-40B4-BE49-F238E27FC236}">
                <a16:creationId xmlns:a16="http://schemas.microsoft.com/office/drawing/2014/main" id="{9C9492C0-1F6C-4B0B-B97D-0B3AD60FCD5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2543" y="600241"/>
            <a:ext cx="2790596" cy="2512923"/>
          </a:xfrm>
          <a:prstGeom prst="rect">
            <a:avLst/>
          </a:prstGeom>
        </p:spPr>
      </p:pic>
      <p:pic>
        <p:nvPicPr>
          <p:cNvPr id="9" name="Slika 8">
            <a:extLst>
              <a:ext uri="{FF2B5EF4-FFF2-40B4-BE49-F238E27FC236}">
                <a16:creationId xmlns:a16="http://schemas.microsoft.com/office/drawing/2014/main" id="{FC96482B-91B7-49AA-BDCB-00FCDF194A5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3742" y="3716418"/>
            <a:ext cx="2790596" cy="2470727"/>
          </a:xfrm>
          <a:prstGeom prst="rect">
            <a:avLst/>
          </a:prstGeom>
        </p:spPr>
      </p:pic>
      <p:sp>
        <p:nvSpPr>
          <p:cNvPr id="10" name="PoljeZBesedilom 9">
            <a:extLst>
              <a:ext uri="{FF2B5EF4-FFF2-40B4-BE49-F238E27FC236}">
                <a16:creationId xmlns:a16="http://schemas.microsoft.com/office/drawing/2014/main" id="{8651D9D6-7405-44EA-B791-5EA5A5322133}"/>
              </a:ext>
            </a:extLst>
          </p:cNvPr>
          <p:cNvSpPr txBox="1"/>
          <p:nvPr/>
        </p:nvSpPr>
        <p:spPr>
          <a:xfrm>
            <a:off x="103630" y="249382"/>
            <a:ext cx="2865119" cy="369332"/>
          </a:xfrm>
          <a:prstGeom prst="rect">
            <a:avLst/>
          </a:prstGeom>
          <a:noFill/>
        </p:spPr>
        <p:txBody>
          <a:bodyPr wrap="square" rtlCol="0">
            <a:spAutoFit/>
          </a:bodyPr>
          <a:lstStyle/>
          <a:p>
            <a:r>
              <a:rPr lang="sl-SI" dirty="0"/>
              <a:t>Ločevanje substrata od larv</a:t>
            </a:r>
          </a:p>
        </p:txBody>
      </p:sp>
      <p:sp>
        <p:nvSpPr>
          <p:cNvPr id="11" name="PoljeZBesedilom 10">
            <a:extLst>
              <a:ext uri="{FF2B5EF4-FFF2-40B4-BE49-F238E27FC236}">
                <a16:creationId xmlns:a16="http://schemas.microsoft.com/office/drawing/2014/main" id="{38938700-1E24-4EA1-9167-CCE0610C561B}"/>
              </a:ext>
            </a:extLst>
          </p:cNvPr>
          <p:cNvSpPr txBox="1"/>
          <p:nvPr/>
        </p:nvSpPr>
        <p:spPr>
          <a:xfrm>
            <a:off x="2968749" y="230909"/>
            <a:ext cx="3282786" cy="369332"/>
          </a:xfrm>
          <a:prstGeom prst="rect">
            <a:avLst/>
          </a:prstGeom>
          <a:noFill/>
        </p:spPr>
        <p:txBody>
          <a:bodyPr wrap="square" rtlCol="0">
            <a:spAutoFit/>
          </a:bodyPr>
          <a:lstStyle/>
          <a:p>
            <a:r>
              <a:rPr lang="sl-SI" dirty="0"/>
              <a:t>Tehtanje posameznih pladnjev</a:t>
            </a:r>
          </a:p>
        </p:txBody>
      </p:sp>
      <p:sp>
        <p:nvSpPr>
          <p:cNvPr id="12" name="PoljeZBesedilom 11">
            <a:extLst>
              <a:ext uri="{FF2B5EF4-FFF2-40B4-BE49-F238E27FC236}">
                <a16:creationId xmlns:a16="http://schemas.microsoft.com/office/drawing/2014/main" id="{E99BE38C-3616-4F11-9A78-904BE4195CE9}"/>
              </a:ext>
            </a:extLst>
          </p:cNvPr>
          <p:cNvSpPr txBox="1"/>
          <p:nvPr/>
        </p:nvSpPr>
        <p:spPr>
          <a:xfrm>
            <a:off x="6332543" y="267854"/>
            <a:ext cx="3282786" cy="369332"/>
          </a:xfrm>
          <a:prstGeom prst="rect">
            <a:avLst/>
          </a:prstGeom>
          <a:noFill/>
        </p:spPr>
        <p:txBody>
          <a:bodyPr wrap="square" rtlCol="0">
            <a:spAutoFit/>
          </a:bodyPr>
          <a:lstStyle/>
          <a:p>
            <a:r>
              <a:rPr lang="sl-SI" dirty="0"/>
              <a:t>Grobo presejane larve</a:t>
            </a:r>
          </a:p>
        </p:txBody>
      </p:sp>
      <p:sp>
        <p:nvSpPr>
          <p:cNvPr id="13" name="PoljeZBesedilom 12">
            <a:extLst>
              <a:ext uri="{FF2B5EF4-FFF2-40B4-BE49-F238E27FC236}">
                <a16:creationId xmlns:a16="http://schemas.microsoft.com/office/drawing/2014/main" id="{E7B54EDB-85EB-453B-A1E7-0BF990CFB0BF}"/>
              </a:ext>
            </a:extLst>
          </p:cNvPr>
          <p:cNvSpPr txBox="1"/>
          <p:nvPr/>
        </p:nvSpPr>
        <p:spPr>
          <a:xfrm>
            <a:off x="8983742" y="3230125"/>
            <a:ext cx="3282786" cy="369332"/>
          </a:xfrm>
          <a:prstGeom prst="rect">
            <a:avLst/>
          </a:prstGeom>
          <a:noFill/>
        </p:spPr>
        <p:txBody>
          <a:bodyPr wrap="square" rtlCol="0">
            <a:spAutoFit/>
          </a:bodyPr>
          <a:lstStyle/>
          <a:p>
            <a:r>
              <a:rPr lang="sl-SI" dirty="0"/>
              <a:t>Očiščen vzorec</a:t>
            </a:r>
          </a:p>
        </p:txBody>
      </p:sp>
      <p:sp>
        <p:nvSpPr>
          <p:cNvPr id="2" name="Naslov 1">
            <a:extLst>
              <a:ext uri="{FF2B5EF4-FFF2-40B4-BE49-F238E27FC236}">
                <a16:creationId xmlns:a16="http://schemas.microsoft.com/office/drawing/2014/main" id="{668F900D-CD76-44D4-83F2-0CE007E65B3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sl-SI" dirty="0"/>
              <a:t>Shranjevanje in ‘‘pridelek‘‘</a:t>
            </a:r>
            <a:br>
              <a:rPr lang="sl-SI" dirty="0"/>
            </a:br>
            <a:r>
              <a:rPr lang="sl-SI" dirty="0"/>
              <a:t>Zamrznitev </a:t>
            </a:r>
          </a:p>
        </p:txBody>
      </p:sp>
    </p:spTree>
    <p:extLst>
      <p:ext uri="{BB962C8B-B14F-4D97-AF65-F5344CB8AC3E}">
        <p14:creationId xmlns:p14="http://schemas.microsoft.com/office/powerpoint/2010/main" val="6410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1000"/>
                                        <p:tgtEl>
                                          <p:spTgt spid="7"/>
                                        </p:tgtEl>
                                      </p:cBhvr>
                                    </p:animEffect>
                                    <p:anim calcmode="lin" valueType="num">
                                      <p:cBhvr>
                                        <p:cTn id="43" dur="1000"/>
                                        <p:tgtEl>
                                          <p:spTgt spid="7"/>
                                        </p:tgtEl>
                                        <p:attrNameLst>
                                          <p:attrName>ppt_x</p:attrName>
                                        </p:attrNameLst>
                                      </p:cBhvr>
                                      <p:tavLst>
                                        <p:tav tm="0">
                                          <p:val>
                                            <p:strVal val="ppt_x"/>
                                          </p:val>
                                        </p:tav>
                                        <p:tav tm="100000">
                                          <p:val>
                                            <p:strVal val="ppt_x"/>
                                          </p:val>
                                        </p:tav>
                                      </p:tavLst>
                                    </p:anim>
                                    <p:anim calcmode="lin" valueType="num">
                                      <p:cBhvr>
                                        <p:cTn id="44" dur="1000"/>
                                        <p:tgtEl>
                                          <p:spTgt spid="7"/>
                                        </p:tgtEl>
                                        <p:attrNameLst>
                                          <p:attrName>ppt_y</p:attrName>
                                        </p:attrNameLst>
                                      </p:cBhvr>
                                      <p:tavLst>
                                        <p:tav tm="0">
                                          <p:val>
                                            <p:strVal val="ppt_y"/>
                                          </p:val>
                                        </p:tav>
                                        <p:tav tm="100000">
                                          <p:val>
                                            <p:strVal val="ppt_y+.1"/>
                                          </p:val>
                                        </p:tav>
                                      </p:tavLst>
                                    </p:anim>
                                    <p:set>
                                      <p:cBhvr>
                                        <p:cTn id="45" dur="1" fill="hold">
                                          <p:stCondLst>
                                            <p:cond delay="999"/>
                                          </p:stCondLst>
                                        </p:cTn>
                                        <p:tgtEl>
                                          <p:spTgt spid="7"/>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12"/>
                                        </p:tgtEl>
                                      </p:cBhvr>
                                    </p:animEffect>
                                    <p:anim calcmode="lin" valueType="num">
                                      <p:cBhvr>
                                        <p:cTn id="48" dur="1000"/>
                                        <p:tgtEl>
                                          <p:spTgt spid="12"/>
                                        </p:tgtEl>
                                        <p:attrNameLst>
                                          <p:attrName>ppt_x</p:attrName>
                                        </p:attrNameLst>
                                      </p:cBhvr>
                                      <p:tavLst>
                                        <p:tav tm="0">
                                          <p:val>
                                            <p:strVal val="ppt_x"/>
                                          </p:val>
                                        </p:tav>
                                        <p:tav tm="100000">
                                          <p:val>
                                            <p:strVal val="ppt_x"/>
                                          </p:val>
                                        </p:tav>
                                      </p:tavLst>
                                    </p:anim>
                                    <p:anim calcmode="lin" valueType="num">
                                      <p:cBhvr>
                                        <p:cTn id="49" dur="1000"/>
                                        <p:tgtEl>
                                          <p:spTgt spid="12"/>
                                        </p:tgtEl>
                                        <p:attrNameLst>
                                          <p:attrName>ppt_y</p:attrName>
                                        </p:attrNameLst>
                                      </p:cBhvr>
                                      <p:tavLst>
                                        <p:tav tm="0">
                                          <p:val>
                                            <p:strVal val="ppt_y"/>
                                          </p:val>
                                        </p:tav>
                                        <p:tav tm="100000">
                                          <p:val>
                                            <p:strVal val="ppt_y+.1"/>
                                          </p:val>
                                        </p:tav>
                                      </p:tavLst>
                                    </p:anim>
                                    <p:set>
                                      <p:cBhvr>
                                        <p:cTn id="50" dur="1" fill="hold">
                                          <p:stCondLst>
                                            <p:cond delay="999"/>
                                          </p:stCondLst>
                                        </p:cTn>
                                        <p:tgtEl>
                                          <p:spTgt spid="12"/>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FD93D-D31F-47C3-86FC-891BED6E3CB2}"/>
              </a:ext>
            </a:extLst>
          </p:cNvPr>
          <p:cNvSpPr>
            <a:spLocks noGrp="1"/>
          </p:cNvSpPr>
          <p:nvPr>
            <p:ph type="title"/>
          </p:nvPr>
        </p:nvSpPr>
        <p:spPr/>
        <p:txBody>
          <a:bodyPr/>
          <a:lstStyle/>
          <a:p>
            <a:r>
              <a:rPr lang="sl-SI" dirty="0"/>
              <a:t>Shranjevanje in ‘‘pridelek‘‘</a:t>
            </a:r>
          </a:p>
        </p:txBody>
      </p:sp>
      <p:sp>
        <p:nvSpPr>
          <p:cNvPr id="3" name="Označba mesta vsebine 2">
            <a:extLst>
              <a:ext uri="{FF2B5EF4-FFF2-40B4-BE49-F238E27FC236}">
                <a16:creationId xmlns:a16="http://schemas.microsoft.com/office/drawing/2014/main" id="{4AF33F30-AC5E-4FC7-8F9E-D0BD590C78C8}"/>
              </a:ext>
            </a:extLst>
          </p:cNvPr>
          <p:cNvSpPr>
            <a:spLocks noGrp="1"/>
          </p:cNvSpPr>
          <p:nvPr>
            <p:ph idx="1"/>
          </p:nvPr>
        </p:nvSpPr>
        <p:spPr>
          <a:xfrm>
            <a:off x="158277" y="1810507"/>
            <a:ext cx="2401455" cy="1256146"/>
          </a:xfrm>
        </p:spPr>
        <p:txBody>
          <a:bodyPr/>
          <a:lstStyle/>
          <a:p>
            <a:r>
              <a:rPr lang="sl-SI" dirty="0"/>
              <a:t>Zamrznitev </a:t>
            </a:r>
          </a:p>
        </p:txBody>
      </p:sp>
      <p:pic>
        <p:nvPicPr>
          <p:cNvPr id="5" name="Slika 4">
            <a:extLst>
              <a:ext uri="{FF2B5EF4-FFF2-40B4-BE49-F238E27FC236}">
                <a16:creationId xmlns:a16="http://schemas.microsoft.com/office/drawing/2014/main" id="{92B0DCCA-CEF3-4CEE-A125-CBD65CD9181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3655" y="3310782"/>
            <a:ext cx="4272148" cy="2092038"/>
          </a:xfrm>
          <a:prstGeom prst="rect">
            <a:avLst/>
          </a:prstGeom>
        </p:spPr>
      </p:pic>
      <p:sp>
        <p:nvSpPr>
          <p:cNvPr id="6" name="PoljeZBesedilom 5">
            <a:extLst>
              <a:ext uri="{FF2B5EF4-FFF2-40B4-BE49-F238E27FC236}">
                <a16:creationId xmlns:a16="http://schemas.microsoft.com/office/drawing/2014/main" id="{C3B590F7-A77E-45E8-8D92-CF9D9BF31370}"/>
              </a:ext>
            </a:extLst>
          </p:cNvPr>
          <p:cNvSpPr txBox="1"/>
          <p:nvPr/>
        </p:nvSpPr>
        <p:spPr>
          <a:xfrm>
            <a:off x="3598448" y="1810507"/>
            <a:ext cx="4267200" cy="1754326"/>
          </a:xfrm>
          <a:prstGeom prst="rect">
            <a:avLst/>
          </a:prstGeom>
          <a:noFill/>
        </p:spPr>
        <p:txBody>
          <a:bodyPr wrap="square" rtlCol="0">
            <a:spAutoFit/>
          </a:bodyPr>
          <a:lstStyle/>
          <a:p>
            <a:r>
              <a:rPr lang="sl-SI" dirty="0"/>
              <a:t>En zaboj:</a:t>
            </a:r>
          </a:p>
          <a:p>
            <a:pPr marL="285750" indent="-285750">
              <a:buFontTx/>
              <a:buChar char="-"/>
            </a:pPr>
            <a:r>
              <a:rPr lang="sl-SI" dirty="0"/>
              <a:t>cca 10.000 larv</a:t>
            </a:r>
          </a:p>
          <a:p>
            <a:pPr marL="285750" indent="-285750">
              <a:buFontTx/>
              <a:buChar char="-"/>
            </a:pPr>
            <a:r>
              <a:rPr lang="sl-SI" dirty="0"/>
              <a:t>10 kg substrata, od tega je pribl. 55% vode</a:t>
            </a:r>
          </a:p>
          <a:p>
            <a:pPr marL="285750" indent="-285750">
              <a:buFontTx/>
              <a:buChar char="-"/>
            </a:pPr>
            <a:r>
              <a:rPr lang="sl-SI" dirty="0"/>
              <a:t>od suhe snovi (4,5 kg) je pribl.. 40% krmila, ostalo rastlinski odpadki </a:t>
            </a:r>
          </a:p>
        </p:txBody>
      </p:sp>
      <p:cxnSp>
        <p:nvCxnSpPr>
          <p:cNvPr id="9" name="Raven puščični povezovalnik 8">
            <a:extLst>
              <a:ext uri="{FF2B5EF4-FFF2-40B4-BE49-F238E27FC236}">
                <a16:creationId xmlns:a16="http://schemas.microsoft.com/office/drawing/2014/main" id="{37029E3D-3C65-4DBF-A216-2F8CC1D75C4D}"/>
              </a:ext>
              <a:ext uri="{C183D7F6-B498-43B3-948B-1728B52AA6E4}">
                <adec:decorative xmlns:adec="http://schemas.microsoft.com/office/drawing/2017/decorative" val="1"/>
              </a:ext>
            </a:extLst>
          </p:cNvPr>
          <p:cNvCxnSpPr/>
          <p:nvPr/>
        </p:nvCxnSpPr>
        <p:spPr>
          <a:xfrm>
            <a:off x="6457395" y="3480187"/>
            <a:ext cx="0" cy="684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PoljeZBesedilom 9">
            <a:extLst>
              <a:ext uri="{FF2B5EF4-FFF2-40B4-BE49-F238E27FC236}">
                <a16:creationId xmlns:a16="http://schemas.microsoft.com/office/drawing/2014/main" id="{375860EE-40A6-4BDB-9DA0-EA4464B4DE1E}"/>
              </a:ext>
            </a:extLst>
          </p:cNvPr>
          <p:cNvSpPr txBox="1"/>
          <p:nvPr/>
        </p:nvSpPr>
        <p:spPr>
          <a:xfrm>
            <a:off x="3598448" y="4164187"/>
            <a:ext cx="4267200" cy="923330"/>
          </a:xfrm>
          <a:prstGeom prst="rect">
            <a:avLst/>
          </a:prstGeom>
          <a:noFill/>
        </p:spPr>
        <p:txBody>
          <a:bodyPr wrap="square" rtlCol="0">
            <a:spAutoFit/>
          </a:bodyPr>
          <a:lstStyle/>
          <a:p>
            <a:r>
              <a:rPr lang="sl-SI" dirty="0"/>
              <a:t>En zaboj – povprečni pridelek:</a:t>
            </a:r>
          </a:p>
          <a:p>
            <a:pPr marL="285750" indent="-285750">
              <a:buFontTx/>
              <a:buChar char="-"/>
            </a:pPr>
            <a:r>
              <a:rPr lang="sl-SI" dirty="0"/>
              <a:t>2,78 kg larv</a:t>
            </a:r>
          </a:p>
          <a:p>
            <a:pPr marL="285750" indent="-285750">
              <a:buFontTx/>
              <a:buChar char="-"/>
            </a:pPr>
            <a:r>
              <a:rPr lang="sl-SI" dirty="0"/>
              <a:t>2,5 kg FRASS-a </a:t>
            </a:r>
          </a:p>
        </p:txBody>
      </p:sp>
      <p:sp>
        <p:nvSpPr>
          <p:cNvPr id="12" name="PoljeZBesedilom 11">
            <a:extLst>
              <a:ext uri="{FF2B5EF4-FFF2-40B4-BE49-F238E27FC236}">
                <a16:creationId xmlns:a16="http://schemas.microsoft.com/office/drawing/2014/main" id="{5D134457-CCD4-4719-8C08-388BA0A90D18}"/>
              </a:ext>
            </a:extLst>
          </p:cNvPr>
          <p:cNvSpPr txBox="1"/>
          <p:nvPr/>
        </p:nvSpPr>
        <p:spPr>
          <a:xfrm>
            <a:off x="8094428" y="1810508"/>
            <a:ext cx="3939295" cy="2037338"/>
          </a:xfrm>
          <a:prstGeom prst="rect">
            <a:avLst/>
          </a:prstGeom>
          <a:noFill/>
        </p:spPr>
        <p:txBody>
          <a:bodyPr wrap="square" rtlCol="0">
            <a:spAutoFit/>
          </a:bodyPr>
          <a:lstStyle/>
          <a:p>
            <a:r>
              <a:rPr lang="sl-SI" b="1" dirty="0"/>
              <a:t>V prihodnje:</a:t>
            </a:r>
          </a:p>
          <a:p>
            <a:r>
              <a:rPr lang="sl-SI" b="1" dirty="0"/>
              <a:t>- pridobivanje beljakovin iz izrabljenega pivskega žita (25-30 % B)</a:t>
            </a:r>
          </a:p>
          <a:p>
            <a:pPr marL="285750" indent="-285750">
              <a:buFontTx/>
              <a:buChar char="-"/>
            </a:pPr>
            <a:r>
              <a:rPr lang="sl-SI" b="1" dirty="0"/>
              <a:t>star kruh</a:t>
            </a:r>
          </a:p>
          <a:p>
            <a:pPr marL="285750" indent="-285750">
              <a:buFontTx/>
              <a:buChar char="-"/>
            </a:pPr>
            <a:r>
              <a:rPr lang="sl-SI" b="1" dirty="0"/>
              <a:t>odpadna zelenjava </a:t>
            </a:r>
          </a:p>
          <a:p>
            <a:pPr marL="285750" indent="-285750">
              <a:buFontTx/>
              <a:buChar char="-"/>
            </a:pPr>
            <a:r>
              <a:rPr lang="sl-SI" b="1" dirty="0"/>
              <a:t>uporaba poljščin (sladkorna pesa ipd.)</a:t>
            </a:r>
          </a:p>
        </p:txBody>
      </p:sp>
    </p:spTree>
    <p:extLst>
      <p:ext uri="{BB962C8B-B14F-4D97-AF65-F5344CB8AC3E}">
        <p14:creationId xmlns:p14="http://schemas.microsoft.com/office/powerpoint/2010/main" val="354312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a:extLst>
              <a:ext uri="{FF2B5EF4-FFF2-40B4-BE49-F238E27FC236}">
                <a16:creationId xmlns:a16="http://schemas.microsoft.com/office/drawing/2014/main" id="{8C7CB8B1-1BD9-C1F2-C52A-A2E210A0CE0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6" y="3377826"/>
            <a:ext cx="7593106" cy="3480174"/>
          </a:xfrm>
          <a:prstGeom prst="rect">
            <a:avLst/>
          </a:prstGeom>
        </p:spPr>
      </p:pic>
      <p:pic>
        <p:nvPicPr>
          <p:cNvPr id="29" name="Immagine 28">
            <a:extLst>
              <a:ext uri="{FF2B5EF4-FFF2-40B4-BE49-F238E27FC236}">
                <a16:creationId xmlns:a16="http://schemas.microsoft.com/office/drawing/2014/main" id="{9D7A28CC-21CA-28E6-0936-6193D81A436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6" y="0"/>
            <a:ext cx="7593106" cy="3227294"/>
          </a:xfrm>
          <a:prstGeom prst="rect">
            <a:avLst/>
          </a:prstGeom>
        </p:spPr>
      </p:pic>
      <p:pic>
        <p:nvPicPr>
          <p:cNvPr id="37" name="Immagine 36">
            <a:extLst>
              <a:ext uri="{FF2B5EF4-FFF2-40B4-BE49-F238E27FC236}">
                <a16:creationId xmlns:a16="http://schemas.microsoft.com/office/drawing/2014/main" id="{CA5124DF-072B-AB32-D490-18EEAF42C50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19800" y="1865376"/>
            <a:ext cx="6858000" cy="3127248"/>
          </a:xfrm>
          <a:prstGeom prst="rect">
            <a:avLst/>
          </a:prstGeom>
        </p:spPr>
      </p:pic>
      <p:sp>
        <p:nvSpPr>
          <p:cNvPr id="2" name="Naslov 1">
            <a:extLst>
              <a:ext uri="{FF2B5EF4-FFF2-40B4-BE49-F238E27FC236}">
                <a16:creationId xmlns:a16="http://schemas.microsoft.com/office/drawing/2014/main" id="{48BE0D19-E25C-40B1-B437-BFE3B555207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sl-SI" dirty="0"/>
              <a:t>Shranjevanje in ‘‘pridelek‘‘</a:t>
            </a:r>
            <a:br>
              <a:rPr lang="sl-SI" dirty="0"/>
            </a:br>
            <a:r>
              <a:rPr lang="sl-SI" dirty="0"/>
              <a:t>Zamrznitev </a:t>
            </a:r>
          </a:p>
        </p:txBody>
      </p:sp>
    </p:spTree>
    <p:extLst>
      <p:ext uri="{BB962C8B-B14F-4D97-AF65-F5344CB8AC3E}">
        <p14:creationId xmlns:p14="http://schemas.microsoft.com/office/powerpoint/2010/main" val="1843285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6FE3ECB-E681-3CBF-83B5-AE5C5362DA75}"/>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01752"/>
            <a:ext cx="6858000" cy="3127248"/>
          </a:xfrm>
          <a:prstGeom prst="rect">
            <a:avLst/>
          </a:prstGeom>
        </p:spPr>
      </p:pic>
      <p:pic>
        <p:nvPicPr>
          <p:cNvPr id="6" name="Immagine 5">
            <a:extLst>
              <a:ext uri="{FF2B5EF4-FFF2-40B4-BE49-F238E27FC236}">
                <a16:creationId xmlns:a16="http://schemas.microsoft.com/office/drawing/2014/main" id="{FB253D6D-953E-2463-8220-9A1FDD3F136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667000" y="3628371"/>
            <a:ext cx="6858003" cy="3127250"/>
          </a:xfrm>
          <a:prstGeom prst="rect">
            <a:avLst/>
          </a:prstGeom>
        </p:spPr>
      </p:pic>
      <p:sp>
        <p:nvSpPr>
          <p:cNvPr id="2" name="Naslov 1">
            <a:extLst>
              <a:ext uri="{FF2B5EF4-FFF2-40B4-BE49-F238E27FC236}">
                <a16:creationId xmlns:a16="http://schemas.microsoft.com/office/drawing/2014/main" id="{04DE1079-7818-49D5-A540-4674631513F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sl-SI" dirty="0"/>
              <a:t>Shranjevanje in ‘‘pridelek‘‘</a:t>
            </a:r>
            <a:br>
              <a:rPr lang="sl-SI" dirty="0"/>
            </a:br>
            <a:r>
              <a:rPr lang="sl-SI" dirty="0"/>
              <a:t>Zamrznitev </a:t>
            </a:r>
          </a:p>
        </p:txBody>
      </p:sp>
    </p:spTree>
    <p:extLst>
      <p:ext uri="{BB962C8B-B14F-4D97-AF65-F5344CB8AC3E}">
        <p14:creationId xmlns:p14="http://schemas.microsoft.com/office/powerpoint/2010/main" val="1484936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300" b="1" dirty="0"/>
              <a:t>ZAKLJUČEK</a:t>
            </a:r>
            <a:endParaRPr lang="sl-SI" sz="4000" b="1" dirty="0"/>
          </a:p>
        </p:txBody>
      </p:sp>
      <p:sp>
        <p:nvSpPr>
          <p:cNvPr id="3" name="Podnaslov 2"/>
          <p:cNvSpPr>
            <a:spLocks noGrp="1"/>
          </p:cNvSpPr>
          <p:nvPr>
            <p:ph idx="1"/>
          </p:nvPr>
        </p:nvSpPr>
        <p:spPr>
          <a:xfrm>
            <a:off x="5580668" y="1690689"/>
            <a:ext cx="5773132" cy="4167994"/>
          </a:xfrm>
        </p:spPr>
        <p:txBody>
          <a:bodyPr>
            <a:normAutofit lnSpcReduction="10000"/>
          </a:bodyPr>
          <a:lstStyle/>
          <a:p>
            <a:pPr marL="0" indent="0">
              <a:buNone/>
            </a:pPr>
            <a:r>
              <a:rPr lang="sl-SI" i="1" dirty="0">
                <a:solidFill>
                  <a:srgbClr val="00B050"/>
                </a:solidFill>
              </a:rPr>
              <a:t>V projektu razvijamo in preizkušamo za Slovenijo nove tehnologije, ki imajo visok potencial pri zagotavljanju alternativne krmne surovine, zniževanju </a:t>
            </a:r>
            <a:r>
              <a:rPr lang="sl-SI" i="1" dirty="0" err="1">
                <a:solidFill>
                  <a:srgbClr val="00B050"/>
                </a:solidFill>
              </a:rPr>
              <a:t>okoljskega</a:t>
            </a:r>
            <a:r>
              <a:rPr lang="sl-SI" i="1" dirty="0">
                <a:solidFill>
                  <a:srgbClr val="00B050"/>
                </a:solidFill>
              </a:rPr>
              <a:t> odtisa kmetijske proizvodnje in krepitvi ekonomskega položaja kmetij, zato je ob temeljnih tehnoloških ciljih velik poudarek namenjen tudi testiranju izvedljivosti, prenosu znanja in razpravi s ključnimi deležniki v slovenskem agroživilstvu.</a:t>
            </a:r>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1200095A-0957-99CD-A677-65F235060C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494" y="5910269"/>
            <a:ext cx="787388" cy="787388"/>
          </a:xfrm>
          <a:prstGeom prst="rect">
            <a:avLst/>
          </a:prstGeom>
        </p:spPr>
      </p:pic>
      <p:pic>
        <p:nvPicPr>
          <p:cNvPr id="6" name="Slika 5" descr="Slika, ki vsebuje besede ptica, kura, piščanec, perutnina&#10;&#10;Opis je samodejno ustvarjen">
            <a:extLst>
              <a:ext uri="{FF2B5EF4-FFF2-40B4-BE49-F238E27FC236}">
                <a16:creationId xmlns:a16="http://schemas.microsoft.com/office/drawing/2014/main" id="{7E6EFAA6-56C9-8954-2EE4-5411FDC425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9" y="1774038"/>
            <a:ext cx="4954129" cy="3556810"/>
          </a:xfrm>
          <a:prstGeom prst="rect">
            <a:avLst/>
          </a:prstGeom>
        </p:spPr>
      </p:pic>
      <p:sp>
        <p:nvSpPr>
          <p:cNvPr id="7" name="PoljeZBesedilom 6">
            <a:extLst>
              <a:ext uri="{FF2B5EF4-FFF2-40B4-BE49-F238E27FC236}">
                <a16:creationId xmlns:a16="http://schemas.microsoft.com/office/drawing/2014/main" id="{7F18BFD9-724A-7F60-121F-C1908E312CA3}"/>
              </a:ext>
              <a:ext uri="{C183D7F6-B498-43B3-948B-1728B52AA6E4}">
                <adec:decorative xmlns:adec="http://schemas.microsoft.com/office/drawing/2017/decorative" val="1"/>
              </a:ext>
            </a:extLst>
          </p:cNvPr>
          <p:cNvSpPr txBox="1"/>
          <p:nvPr/>
        </p:nvSpPr>
        <p:spPr>
          <a:xfrm>
            <a:off x="1392503" y="5146182"/>
            <a:ext cx="2724347"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03422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300" b="1" dirty="0"/>
              <a:t>TRIKOTNIK ZNANJA</a:t>
            </a:r>
            <a:endParaRPr lang="sl-SI" sz="4000" b="1" dirty="0"/>
          </a:p>
        </p:txBody>
      </p:sp>
      <p:pic>
        <p:nvPicPr>
          <p:cNvPr id="6" name="Slika 5" descr="Fotografija prikazuje povezavo med kmetovalcem, svetovalcem in razikovalcem v obliki trikotnika znanja in ki predstavlja osnovo za izvajanje projektov Evropskega partnerstva za inovacije." title="Trikotnik znanja Evropskega partnerstva za inovacij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2942" y="158187"/>
            <a:ext cx="1670858" cy="1739438"/>
          </a:xfrm>
          <a:prstGeom prst="rect">
            <a:avLst/>
          </a:prstGeom>
        </p:spPr>
      </p:pic>
      <p:sp>
        <p:nvSpPr>
          <p:cNvPr id="3" name="Podnaslov 2"/>
          <p:cNvSpPr>
            <a:spLocks noGrp="1"/>
          </p:cNvSpPr>
          <p:nvPr>
            <p:ph idx="1"/>
          </p:nvPr>
        </p:nvSpPr>
        <p:spPr>
          <a:xfrm>
            <a:off x="838199" y="1348509"/>
            <a:ext cx="10897925" cy="4793673"/>
          </a:xfrm>
        </p:spPr>
        <p:txBody>
          <a:bodyPr>
            <a:normAutofit fontScale="85000" lnSpcReduction="20000"/>
          </a:bodyPr>
          <a:lstStyle/>
          <a:p>
            <a:pPr algn="l"/>
            <a:r>
              <a:rPr lang="sl-SI" b="1" dirty="0"/>
              <a:t>Pogled kmeta</a:t>
            </a:r>
            <a:r>
              <a:rPr lang="sl-SI" dirty="0"/>
              <a:t>: </a:t>
            </a:r>
          </a:p>
          <a:p>
            <a:pPr marL="0" indent="0" algn="l">
              <a:spcBef>
                <a:spcPts val="0"/>
              </a:spcBef>
              <a:buNone/>
            </a:pPr>
            <a:r>
              <a:rPr lang="sl-SI" sz="2400" dirty="0">
                <a:solidFill>
                  <a:srgbClr val="00B050"/>
                </a:solidFill>
              </a:rPr>
              <a:t>K projektu smo pristopili zaradi iskanja alternativnih virov beljakovin za krmne mešanice, saj se bomo v prihodnje verjetno srečevali s primanjkovanjem beljakovin. Biokonverzija rastlinskih stranskih proizvodov z BSF ima velik potencial.</a:t>
            </a:r>
          </a:p>
          <a:p>
            <a:pPr marL="0" indent="0" algn="l">
              <a:spcBef>
                <a:spcPts val="0"/>
              </a:spcBef>
              <a:buNone/>
            </a:pPr>
            <a:r>
              <a:rPr lang="sl-SI" sz="2400" dirty="0">
                <a:solidFill>
                  <a:srgbClr val="00B050"/>
                </a:solidFill>
              </a:rPr>
              <a:t>Luka </a:t>
            </a:r>
            <a:r>
              <a:rPr lang="sl-SI" sz="2400" dirty="0" err="1">
                <a:solidFill>
                  <a:srgbClr val="00B050"/>
                </a:solidFill>
              </a:rPr>
              <a:t>Grgurič</a:t>
            </a:r>
            <a:r>
              <a:rPr lang="sl-SI" sz="2400" dirty="0">
                <a:solidFill>
                  <a:srgbClr val="00B050"/>
                </a:solidFill>
              </a:rPr>
              <a:t>, </a:t>
            </a:r>
            <a:r>
              <a:rPr lang="sl-SI" sz="2400" dirty="0" err="1">
                <a:solidFill>
                  <a:srgbClr val="00B050"/>
                </a:solidFill>
              </a:rPr>
              <a:t>Panvita</a:t>
            </a:r>
            <a:r>
              <a:rPr lang="sl-SI" sz="2400" dirty="0">
                <a:solidFill>
                  <a:srgbClr val="00B050"/>
                </a:solidFill>
              </a:rPr>
              <a:t> d.o.o.</a:t>
            </a:r>
          </a:p>
          <a:p>
            <a:pPr marL="0" indent="0" algn="l">
              <a:spcBef>
                <a:spcPts val="0"/>
              </a:spcBef>
              <a:buNone/>
            </a:pPr>
            <a:endParaRPr lang="sl-SI" sz="2400" dirty="0">
              <a:solidFill>
                <a:srgbClr val="00B050"/>
              </a:solidFill>
            </a:endParaRPr>
          </a:p>
          <a:p>
            <a:r>
              <a:rPr lang="sl-SI" b="1" dirty="0"/>
              <a:t>Pogled svetovalca</a:t>
            </a:r>
            <a:r>
              <a:rPr lang="sl-SI" dirty="0"/>
              <a:t>:</a:t>
            </a:r>
          </a:p>
          <a:p>
            <a:pPr marL="0" indent="0">
              <a:spcBef>
                <a:spcPts val="0"/>
              </a:spcBef>
              <a:buNone/>
            </a:pPr>
            <a:r>
              <a:rPr lang="sl-SI" sz="2400" dirty="0">
                <a:solidFill>
                  <a:srgbClr val="00B050"/>
                </a:solidFill>
              </a:rPr>
              <a:t>Zaradi vsestranske uporabnosti proizvodov iz vzrejenih ličink insektov - od alternativnih krmil za prehrano živali do organskega gnojila - in visoke učinkovitosti izkoriščanja stranskih proizvodov, bo ta tehnologija v naslednjih letih zagotovo ekonomsko zanimiva za kmetijska gospodarstva.</a:t>
            </a:r>
          </a:p>
          <a:p>
            <a:pPr marL="0" indent="0">
              <a:spcBef>
                <a:spcPts val="0"/>
              </a:spcBef>
              <a:buNone/>
            </a:pPr>
            <a:r>
              <a:rPr lang="sl-SI" sz="2400" dirty="0">
                <a:solidFill>
                  <a:srgbClr val="00B050"/>
                </a:solidFill>
              </a:rPr>
              <a:t>Karmen Jerič, KGZS Zavod Murska Sobota</a:t>
            </a:r>
          </a:p>
          <a:p>
            <a:pPr marL="0" indent="0">
              <a:spcBef>
                <a:spcPts val="0"/>
              </a:spcBef>
              <a:buNone/>
            </a:pPr>
            <a:endParaRPr lang="sl-SI" sz="2400" dirty="0">
              <a:solidFill>
                <a:srgbClr val="00B050"/>
              </a:solidFill>
            </a:endParaRPr>
          </a:p>
          <a:p>
            <a:pPr>
              <a:spcBef>
                <a:spcPts val="0"/>
              </a:spcBef>
            </a:pPr>
            <a:r>
              <a:rPr lang="sl-SI" b="1" dirty="0"/>
              <a:t>Pogled raziskovalca</a:t>
            </a:r>
            <a:r>
              <a:rPr lang="sl-SI" dirty="0"/>
              <a:t>: </a:t>
            </a:r>
          </a:p>
          <a:p>
            <a:pPr marL="0" indent="0">
              <a:spcBef>
                <a:spcPts val="0"/>
              </a:spcBef>
              <a:buNone/>
            </a:pPr>
            <a:r>
              <a:rPr lang="sl-SI" sz="2400" dirty="0">
                <a:solidFill>
                  <a:srgbClr val="00B050"/>
                </a:solidFill>
              </a:rPr>
              <a:t>Sodelovanje pri projektu prispeva k prepletu vrhunskih raziskav in trajnostnih rešitev. Projekt ne razkriva le bioloških zapletov pretvorbe odpadkov, ki jo poganjajo žuželke, temveč poudarja tudi ključno vlogo znanosti pri oblikovanju inovativnih pristopov za bolj odporno in z viri učinkovito prihodnost. Prenos znanja, pridobljenega s to raziskavo, v konkretno uporabo v prehranskem sistemu je izredno pomemben, saj predstavlja edinstveno priložnost za povezovanje znanstvenih raziskav z vsakdanom, kar spodbuja bolj trajnostno in učinkovito globalno paradigmo proizvodnje hrane.</a:t>
            </a:r>
          </a:p>
          <a:p>
            <a:pPr marL="0" indent="0">
              <a:spcBef>
                <a:spcPts val="0"/>
              </a:spcBef>
              <a:buNone/>
            </a:pPr>
            <a:r>
              <a:rPr lang="sl-SI" sz="2400" dirty="0">
                <a:solidFill>
                  <a:srgbClr val="00B050"/>
                </a:solidFill>
              </a:rPr>
              <a:t>Luka I. Pečan, Biotehniška fakulteta, Univerza v Ljubljani</a:t>
            </a:r>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640" y="6142182"/>
            <a:ext cx="2543694" cy="715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6">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5E9D7489-FDE6-5C70-7E05-770C4D5432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26494" y="5910269"/>
            <a:ext cx="787388" cy="787388"/>
          </a:xfrm>
          <a:prstGeom prst="rect">
            <a:avLst/>
          </a:prstGeom>
        </p:spPr>
      </p:pic>
    </p:spTree>
    <p:extLst>
      <p:ext uri="{BB962C8B-B14F-4D97-AF65-F5344CB8AC3E}">
        <p14:creationId xmlns:p14="http://schemas.microsoft.com/office/powerpoint/2010/main" val="189859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300" b="1" dirty="0"/>
              <a:t>Kontaktni podatki vodilnega partnerja</a:t>
            </a:r>
            <a:endParaRPr lang="sl-SI" sz="4000" b="1" dirty="0"/>
          </a:p>
        </p:txBody>
      </p:sp>
      <p:sp>
        <p:nvSpPr>
          <p:cNvPr id="3" name="Podnaslov 2"/>
          <p:cNvSpPr>
            <a:spLocks noGrp="1"/>
          </p:cNvSpPr>
          <p:nvPr>
            <p:ph idx="1"/>
          </p:nvPr>
        </p:nvSpPr>
        <p:spPr/>
        <p:txBody>
          <a:bodyPr>
            <a:normAutofit/>
          </a:bodyPr>
          <a:lstStyle/>
          <a:p>
            <a:endParaRPr lang="sl-SI" dirty="0"/>
          </a:p>
          <a:p>
            <a:endParaRPr lang="sl-SI" dirty="0"/>
          </a:p>
          <a:p>
            <a:pPr marL="0" indent="0">
              <a:buNone/>
            </a:pPr>
            <a:r>
              <a:rPr lang="sl-SI" dirty="0"/>
              <a:t>Valerija Petrinec</a:t>
            </a:r>
          </a:p>
          <a:p>
            <a:pPr marL="0" indent="0">
              <a:buNone/>
            </a:pPr>
            <a:r>
              <a:rPr lang="sl-SI" dirty="0"/>
              <a:t>valerija@ezavod.si</a:t>
            </a:r>
          </a:p>
          <a:p>
            <a:pPr marL="0" indent="0">
              <a:buNone/>
            </a:pPr>
            <a:r>
              <a:rPr lang="sl-SI" dirty="0"/>
              <a:t>02 749 32 12</a:t>
            </a:r>
          </a:p>
          <a:p>
            <a:pPr marL="0" indent="0">
              <a:buNone/>
            </a:pPr>
            <a:r>
              <a:rPr lang="sl-SI" dirty="0">
                <a:hlinkClick r:id="rId3"/>
              </a:rPr>
              <a:t>https://www.ezavod.si/eu-projekti/tekoci-projekti/nizko-ogljicna-druzba/eip-zuz</a:t>
            </a:r>
            <a:endParaRPr lang="sl-SI" dirty="0"/>
          </a:p>
          <a:p>
            <a:endParaRPr lang="sl-SI" dirty="0"/>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7">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C61FE976-C02F-E28A-CE07-183948DD4D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26494" y="5910269"/>
            <a:ext cx="787388" cy="787388"/>
          </a:xfrm>
          <a:prstGeom prst="rect">
            <a:avLst/>
          </a:prstGeom>
        </p:spPr>
      </p:pic>
      <p:pic>
        <p:nvPicPr>
          <p:cNvPr id="6" name="Slika 5" title="QR koda s povezavo do spletne strani projekta EIP">
            <a:extLst>
              <a:ext uri="{FF2B5EF4-FFF2-40B4-BE49-F238E27FC236}">
                <a16:creationId xmlns:a16="http://schemas.microsoft.com/office/drawing/2014/main" id="{4D2E37AF-2AFF-D067-07BF-A33024C6A8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3660" y="1930491"/>
            <a:ext cx="2386447" cy="2386447"/>
          </a:xfrm>
          <a:prstGeom prst="rect">
            <a:avLst/>
          </a:prstGeom>
        </p:spPr>
      </p:pic>
    </p:spTree>
    <p:extLst>
      <p:ext uri="{BB962C8B-B14F-4D97-AF65-F5344CB8AC3E}">
        <p14:creationId xmlns:p14="http://schemas.microsoft.com/office/powerpoint/2010/main" val="1121680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256961"/>
            <a:ext cx="9389882" cy="3188950"/>
          </a:xfrm>
        </p:spPr>
        <p:txBody>
          <a:bodyPr>
            <a:normAutofit fontScale="90000"/>
          </a:bodyPr>
          <a:lstStyle/>
          <a:p>
            <a:r>
              <a:rPr lang="sl-SI" sz="5300" b="1" dirty="0">
                <a:solidFill>
                  <a:srgbClr val="00B050"/>
                </a:solidFill>
              </a:rPr>
              <a:t>Valorizacija stranskih proizvodov v rastlinski pridelavi z uvajanjem sodobnih konceptov in tehnologij krožnega </a:t>
            </a:r>
            <a:r>
              <a:rPr lang="sl-SI" sz="5300" b="1" dirty="0" err="1">
                <a:solidFill>
                  <a:srgbClr val="00B050"/>
                </a:solidFill>
              </a:rPr>
              <a:t>biogospodarstva</a:t>
            </a:r>
            <a:r>
              <a:rPr lang="sl-SI" sz="5300" b="1" dirty="0">
                <a:solidFill>
                  <a:srgbClr val="00B050"/>
                </a:solidFill>
              </a:rPr>
              <a:t> na kmetijah</a:t>
            </a:r>
            <a:br>
              <a:rPr lang="sl-SI" sz="5300" b="1" dirty="0">
                <a:solidFill>
                  <a:srgbClr val="00B050"/>
                </a:solidFill>
              </a:rPr>
            </a:br>
            <a:r>
              <a:rPr lang="sl-SI" sz="5300" b="1" dirty="0">
                <a:solidFill>
                  <a:srgbClr val="00B050"/>
                </a:solidFill>
              </a:rPr>
              <a:t>EIP ŽUŽ</a:t>
            </a:r>
            <a:endParaRPr lang="sl-SI" sz="4000" b="1" dirty="0">
              <a:solidFill>
                <a:srgbClr val="00B050"/>
              </a:solidFill>
            </a:endParaRPr>
          </a:p>
        </p:txBody>
      </p:sp>
      <p:pic>
        <p:nvPicPr>
          <p:cNvPr id="16" name="Slika 15"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9" name="Slika 18" title="logotip Ministrstva za kmetijstvo, gozdarstvo in prehrano Republike Slovenij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5" name="Picture 2" title="logotip s prikazanim sloganom: Ideje in rešitve povezuje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title="logotip Evropskega partnerstva za inovacije na področju kmetijske produktivnosti in trajnosti"/>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37ADE0B7-B217-EB16-1256-518CD32A00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494" y="5910269"/>
            <a:ext cx="787388" cy="787388"/>
          </a:xfrm>
          <a:prstGeom prst="rect">
            <a:avLst/>
          </a:prstGeom>
        </p:spPr>
      </p:pic>
      <p:sp>
        <p:nvSpPr>
          <p:cNvPr id="3" name="PoljeZBesedilom 2">
            <a:extLst>
              <a:ext uri="{FF2B5EF4-FFF2-40B4-BE49-F238E27FC236}">
                <a16:creationId xmlns:a16="http://schemas.microsoft.com/office/drawing/2014/main" id="{61E4AE48-E29C-4846-7538-6057951D1383}"/>
              </a:ext>
            </a:extLst>
          </p:cNvPr>
          <p:cNvSpPr txBox="1"/>
          <p:nvPr/>
        </p:nvSpPr>
        <p:spPr>
          <a:xfrm>
            <a:off x="3988041" y="4825660"/>
            <a:ext cx="2543694" cy="492443"/>
          </a:xfrm>
          <a:prstGeom prst="rect">
            <a:avLst/>
          </a:prstGeom>
          <a:noFill/>
        </p:spPr>
        <p:txBody>
          <a:bodyPr wrap="square" rtlCol="0">
            <a:spAutoFit/>
          </a:bodyPr>
          <a:lstStyle/>
          <a:p>
            <a:r>
              <a:rPr lang="en-GB" sz="2600" dirty="0"/>
              <a:t>Luka Irenej Pečan</a:t>
            </a:r>
          </a:p>
        </p:txBody>
      </p:sp>
      <p:pic>
        <p:nvPicPr>
          <p:cNvPr id="6" name="Slika 5" title="logotip partnerja Biotehniška fakulteta Univerze v Ljubljani">
            <a:extLst>
              <a:ext uri="{FF2B5EF4-FFF2-40B4-BE49-F238E27FC236}">
                <a16:creationId xmlns:a16="http://schemas.microsoft.com/office/drawing/2014/main" id="{22CAB7C3-25C9-2341-2F54-BD46E9313A87}"/>
              </a:ext>
            </a:extLst>
          </p:cNvPr>
          <p:cNvPicPr>
            <a:picLocks noChangeAspect="1"/>
          </p:cNvPicPr>
          <p:nvPr/>
        </p:nvPicPr>
        <p:blipFill>
          <a:blip r:embed="rId8"/>
          <a:stretch>
            <a:fillRect/>
          </a:stretch>
        </p:blipFill>
        <p:spPr>
          <a:xfrm>
            <a:off x="6643053" y="4575436"/>
            <a:ext cx="1855601" cy="807458"/>
          </a:xfrm>
          <a:prstGeom prst="rect">
            <a:avLst/>
          </a:prstGeom>
        </p:spPr>
      </p:pic>
    </p:spTree>
    <p:extLst>
      <p:ext uri="{BB962C8B-B14F-4D97-AF65-F5344CB8AC3E}">
        <p14:creationId xmlns:p14="http://schemas.microsoft.com/office/powerpoint/2010/main" val="145875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300" b="1" dirty="0"/>
              <a:t>OSNOVNI PODATKI O PROJEKTU</a:t>
            </a:r>
            <a:endParaRPr lang="sl-SI" sz="4000" b="1" dirty="0"/>
          </a:p>
        </p:txBody>
      </p:sp>
      <p:sp>
        <p:nvSpPr>
          <p:cNvPr id="3" name="Podnaslov 2"/>
          <p:cNvSpPr>
            <a:spLocks noGrp="1"/>
          </p:cNvSpPr>
          <p:nvPr>
            <p:ph idx="1"/>
          </p:nvPr>
        </p:nvSpPr>
        <p:spPr>
          <a:xfrm>
            <a:off x="838199" y="1825625"/>
            <a:ext cx="10673443" cy="4351338"/>
          </a:xfrm>
        </p:spPr>
        <p:txBody>
          <a:bodyPr>
            <a:normAutofit/>
          </a:bodyPr>
          <a:lstStyle/>
          <a:p>
            <a:r>
              <a:rPr lang="sl-SI" dirty="0"/>
              <a:t>Člani partnerstva: </a:t>
            </a:r>
            <a:r>
              <a:rPr lang="sl-SI" i="1" dirty="0">
                <a:solidFill>
                  <a:srgbClr val="00B050"/>
                </a:solidFill>
              </a:rPr>
              <a:t>E-zavod, Univerza v Ljubljani, </a:t>
            </a:r>
            <a:r>
              <a:rPr lang="sl-SI" i="1" dirty="0" err="1">
                <a:solidFill>
                  <a:srgbClr val="00B050"/>
                </a:solidFill>
              </a:rPr>
              <a:t>Panvita</a:t>
            </a:r>
            <a:r>
              <a:rPr lang="sl-SI" i="1" dirty="0">
                <a:solidFill>
                  <a:srgbClr val="00B050"/>
                </a:solidFill>
              </a:rPr>
              <a:t>, KGZS MB, KGZS MS, </a:t>
            </a:r>
            <a:r>
              <a:rPr lang="sl-SI" i="1" dirty="0" err="1">
                <a:solidFill>
                  <a:srgbClr val="00B050"/>
                </a:solidFill>
              </a:rPr>
              <a:t>Cornus</a:t>
            </a:r>
            <a:r>
              <a:rPr lang="sl-SI" i="1" dirty="0">
                <a:solidFill>
                  <a:srgbClr val="00B050"/>
                </a:solidFill>
              </a:rPr>
              <a:t>, Paradajz (</a:t>
            </a:r>
            <a:r>
              <a:rPr lang="sl-SI" i="1" dirty="0" err="1">
                <a:solidFill>
                  <a:srgbClr val="00B050"/>
                </a:solidFill>
              </a:rPr>
              <a:t>Lušt</a:t>
            </a:r>
            <a:r>
              <a:rPr lang="sl-SI" i="1" dirty="0">
                <a:solidFill>
                  <a:srgbClr val="00B050"/>
                </a:solidFill>
              </a:rPr>
              <a:t>), ŽIPO, KOTO, kmetije Uranjek, Jurič in </a:t>
            </a:r>
            <a:r>
              <a:rPr lang="sl-SI" i="1" dirty="0" err="1">
                <a:solidFill>
                  <a:srgbClr val="00B050"/>
                </a:solidFill>
              </a:rPr>
              <a:t>Najvirt</a:t>
            </a:r>
            <a:r>
              <a:rPr lang="sl-SI" i="1" dirty="0">
                <a:solidFill>
                  <a:srgbClr val="00B050"/>
                </a:solidFill>
              </a:rPr>
              <a:t> ter snemalec </a:t>
            </a:r>
            <a:r>
              <a:rPr lang="sl-SI" i="1" dirty="0" err="1">
                <a:solidFill>
                  <a:srgbClr val="00B050"/>
                </a:solidFill>
              </a:rPr>
              <a:t>Stanč</a:t>
            </a:r>
            <a:endParaRPr lang="sl-SI" i="1" dirty="0">
              <a:solidFill>
                <a:srgbClr val="00B050"/>
              </a:solidFill>
            </a:endParaRPr>
          </a:p>
          <a:p>
            <a:endParaRPr lang="sl-SI" dirty="0"/>
          </a:p>
          <a:p>
            <a:r>
              <a:rPr lang="sl-SI" dirty="0"/>
              <a:t>Tip projekta: EIP</a:t>
            </a:r>
          </a:p>
          <a:p>
            <a:r>
              <a:rPr lang="sl-SI" dirty="0"/>
              <a:t>Tematika projekta: </a:t>
            </a:r>
            <a:r>
              <a:rPr lang="sl-SI" i="1" dirty="0">
                <a:solidFill>
                  <a:srgbClr val="00B050"/>
                </a:solidFill>
              </a:rPr>
              <a:t>Novi načini uporabe stranskih proizvodov na kmetiji</a:t>
            </a:r>
          </a:p>
          <a:p>
            <a:r>
              <a:rPr lang="sl-SI" dirty="0"/>
              <a:t>Obdobje trajanja projekta: </a:t>
            </a:r>
            <a:r>
              <a:rPr lang="sl-SI" i="1" dirty="0">
                <a:solidFill>
                  <a:srgbClr val="00B050"/>
                </a:solidFill>
              </a:rPr>
              <a:t>12.05.2023 - 11.05.2025</a:t>
            </a:r>
          </a:p>
          <a:p>
            <a:r>
              <a:rPr lang="sl-SI" dirty="0"/>
              <a:t>Višina odobrenih sredstev: </a:t>
            </a:r>
            <a:r>
              <a:rPr lang="sl-SI" i="1" dirty="0">
                <a:solidFill>
                  <a:srgbClr val="00B050"/>
                </a:solidFill>
              </a:rPr>
              <a:t>234.094,77</a:t>
            </a:r>
            <a:r>
              <a:rPr lang="sl-SI" dirty="0"/>
              <a:t> €</a:t>
            </a:r>
          </a:p>
          <a:p>
            <a:endParaRPr lang="sl-SI" dirty="0"/>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02B4ED7F-9ACD-FCD7-20A2-1D9B05F9C4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494" y="5910269"/>
            <a:ext cx="787388" cy="787388"/>
          </a:xfrm>
          <a:prstGeom prst="rect">
            <a:avLst/>
          </a:prstGeom>
        </p:spPr>
      </p:pic>
    </p:spTree>
    <p:extLst>
      <p:ext uri="{BB962C8B-B14F-4D97-AF65-F5344CB8AC3E}">
        <p14:creationId xmlns:p14="http://schemas.microsoft.com/office/powerpoint/2010/main" val="262652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2645" y="342565"/>
            <a:ext cx="10515600" cy="1325563"/>
          </a:xfrm>
        </p:spPr>
        <p:txBody>
          <a:bodyPr>
            <a:normAutofit/>
          </a:bodyPr>
          <a:lstStyle/>
          <a:p>
            <a:r>
              <a:rPr lang="sl-SI" sz="5300" b="1" dirty="0"/>
              <a:t>PRAKTIČNI PROBLEM</a:t>
            </a:r>
            <a:endParaRPr lang="sl-SI" sz="4000" b="1" dirty="0"/>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C0B9DB6D-F5B6-A91D-EDE4-CF0614580A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494" y="5910269"/>
            <a:ext cx="787388" cy="787388"/>
          </a:xfrm>
          <a:prstGeom prst="rect">
            <a:avLst/>
          </a:prstGeom>
        </p:spPr>
      </p:pic>
      <p:pic>
        <p:nvPicPr>
          <p:cNvPr id="5" name="Označba mesta vsebine 4">
            <a:extLst>
              <a:ext uri="{FF2B5EF4-FFF2-40B4-BE49-F238E27FC236}">
                <a16:creationId xmlns:a16="http://schemas.microsoft.com/office/drawing/2014/main" id="{9440582A-1AFB-4FCD-759E-7A2E11A5EC7B}"/>
              </a:ext>
              <a:ext uri="{C183D7F6-B498-43B3-948B-1728B52AA6E4}">
                <adec:decorative xmlns:adec="http://schemas.microsoft.com/office/drawing/2017/decorative" val="1"/>
              </a:ext>
            </a:extLst>
          </p:cNvPr>
          <p:cNvPicPr>
            <a:picLocks noGrp="1" noChangeAspect="1"/>
          </p:cNvPicPr>
          <p:nvPr>
            <p:ph idx="1"/>
          </p:nvPr>
        </p:nvPicPr>
        <p:blipFill>
          <a:blip r:embed="rId8"/>
          <a:stretch>
            <a:fillRect/>
          </a:stretch>
        </p:blipFill>
        <p:spPr>
          <a:xfrm>
            <a:off x="1837765" y="1282278"/>
            <a:ext cx="8925864" cy="4574257"/>
          </a:xfrm>
          <a:prstGeom prst="rect">
            <a:avLst/>
          </a:prstGeom>
        </p:spPr>
      </p:pic>
    </p:spTree>
    <p:extLst>
      <p:ext uri="{BB962C8B-B14F-4D97-AF65-F5344CB8AC3E}">
        <p14:creationId xmlns:p14="http://schemas.microsoft.com/office/powerpoint/2010/main" val="2305574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F3B220-B746-66F5-B32D-EE93B2875869}"/>
              </a:ext>
            </a:extLst>
          </p:cNvPr>
          <p:cNvSpPr>
            <a:spLocks noGrp="1"/>
          </p:cNvSpPr>
          <p:nvPr>
            <p:ph type="title"/>
          </p:nvPr>
        </p:nvSpPr>
        <p:spPr/>
        <p:txBody>
          <a:bodyPr/>
          <a:lstStyle/>
          <a:p>
            <a:r>
              <a:rPr lang="sl-SI" dirty="0" err="1"/>
              <a:t>Bio</a:t>
            </a:r>
            <a:r>
              <a:rPr lang="sl-SI" dirty="0"/>
              <a:t> konverzija</a:t>
            </a:r>
          </a:p>
        </p:txBody>
      </p:sp>
      <p:sp>
        <p:nvSpPr>
          <p:cNvPr id="3" name="Segnaposto contenuto 2">
            <a:extLst>
              <a:ext uri="{FF2B5EF4-FFF2-40B4-BE49-F238E27FC236}">
                <a16:creationId xmlns:a16="http://schemas.microsoft.com/office/drawing/2014/main" id="{5F0D6183-3D27-3C54-6BBC-DC2B0EC43988}"/>
              </a:ext>
            </a:extLst>
          </p:cNvPr>
          <p:cNvSpPr>
            <a:spLocks noGrp="1"/>
          </p:cNvSpPr>
          <p:nvPr>
            <p:ph idx="1"/>
          </p:nvPr>
        </p:nvSpPr>
        <p:spPr/>
        <p:txBody>
          <a:bodyPr/>
          <a:lstStyle/>
          <a:p>
            <a:endParaRPr lang="sl-SI"/>
          </a:p>
        </p:txBody>
      </p:sp>
      <p:pic>
        <p:nvPicPr>
          <p:cNvPr id="5" name="Immagine 4">
            <a:extLst>
              <a:ext uri="{FF2B5EF4-FFF2-40B4-BE49-F238E27FC236}">
                <a16:creationId xmlns:a16="http://schemas.microsoft.com/office/drawing/2014/main" id="{406B6FFB-DDF3-5371-527F-0530EB8635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5482" y="89646"/>
            <a:ext cx="11421035" cy="5800165"/>
          </a:xfrm>
          <a:prstGeom prst="rect">
            <a:avLst/>
          </a:prstGeom>
        </p:spPr>
      </p:pic>
      <p:pic>
        <p:nvPicPr>
          <p:cNvPr id="7" name="Immagine 6">
            <a:extLst>
              <a:ext uri="{FF2B5EF4-FFF2-40B4-BE49-F238E27FC236}">
                <a16:creationId xmlns:a16="http://schemas.microsoft.com/office/drawing/2014/main" id="{1DA12111-5404-043E-605D-EC72FF6057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2388" y="5787060"/>
            <a:ext cx="11627224" cy="1049680"/>
          </a:xfrm>
          <a:prstGeom prst="rect">
            <a:avLst/>
          </a:prstGeom>
        </p:spPr>
      </p:pic>
    </p:spTree>
    <p:extLst>
      <p:ext uri="{BB962C8B-B14F-4D97-AF65-F5344CB8AC3E}">
        <p14:creationId xmlns:p14="http://schemas.microsoft.com/office/powerpoint/2010/main" val="190779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2">
            <a:extLst>
              <a:ext uri="{FF2B5EF4-FFF2-40B4-BE49-F238E27FC236}">
                <a16:creationId xmlns:a16="http://schemas.microsoft.com/office/drawing/2014/main" id="{5CC6FF1F-2577-63D6-81A8-0EF20D4956C4}"/>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980154" y="21260"/>
            <a:ext cx="8231692" cy="5967458"/>
          </a:xfrm>
          <a:prstGeom prst="rect">
            <a:avLst/>
          </a:prstGeom>
        </p:spPr>
      </p:pic>
      <p:pic>
        <p:nvPicPr>
          <p:cNvPr id="5" name="Immagine 4">
            <a:extLst>
              <a:ext uri="{FF2B5EF4-FFF2-40B4-BE49-F238E27FC236}">
                <a16:creationId xmlns:a16="http://schemas.microsoft.com/office/drawing/2014/main" id="{3A18F0D0-6A4F-0DD2-A20D-8D8BC5D7E2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2388" y="5787060"/>
            <a:ext cx="11627224" cy="1049680"/>
          </a:xfrm>
          <a:prstGeom prst="rect">
            <a:avLst/>
          </a:prstGeom>
        </p:spPr>
      </p:pic>
      <p:sp>
        <p:nvSpPr>
          <p:cNvPr id="2" name="Naslov 1">
            <a:extLst>
              <a:ext uri="{FF2B5EF4-FFF2-40B4-BE49-F238E27FC236}">
                <a16:creationId xmlns:a16="http://schemas.microsoft.com/office/drawing/2014/main" id="{A96448A5-EFC5-4E8A-99EB-D0AF7D5CE7D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sl-SI" dirty="0"/>
              <a:t>Zakaj žuželke?</a:t>
            </a:r>
          </a:p>
        </p:txBody>
      </p:sp>
    </p:spTree>
    <p:extLst>
      <p:ext uri="{BB962C8B-B14F-4D97-AF65-F5344CB8AC3E}">
        <p14:creationId xmlns:p14="http://schemas.microsoft.com/office/powerpoint/2010/main" val="59753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1273974"/>
          </a:xfrm>
        </p:spPr>
        <p:txBody>
          <a:bodyPr>
            <a:normAutofit/>
          </a:bodyPr>
          <a:lstStyle/>
          <a:p>
            <a:r>
              <a:rPr lang="sl-SI" sz="5300" b="1" dirty="0"/>
              <a:t>NAMEN IN CILJI PROJEKTA</a:t>
            </a:r>
            <a:endParaRPr lang="sl-SI" sz="4000" b="1" dirty="0"/>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88D6412F-22A1-5D36-6C03-FFCC3DE071E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494" y="5910269"/>
            <a:ext cx="787388" cy="787388"/>
          </a:xfrm>
          <a:prstGeom prst="rect">
            <a:avLst/>
          </a:prstGeom>
        </p:spPr>
      </p:pic>
      <p:graphicFrame>
        <p:nvGraphicFramePr>
          <p:cNvPr id="15" name="Segnaposto contenuto 3">
            <a:extLst>
              <a:ext uri="{FF2B5EF4-FFF2-40B4-BE49-F238E27FC236}">
                <a16:creationId xmlns:a16="http://schemas.microsoft.com/office/drawing/2014/main" id="{95546DD2-43EE-BEE9-1FFA-DCC9FA2EBE6A}"/>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063854890"/>
              </p:ext>
            </p:extLst>
          </p:nvPr>
        </p:nvGraphicFramePr>
        <p:xfrm>
          <a:off x="905164" y="1740320"/>
          <a:ext cx="10448636" cy="41801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297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D26131F0-A525-BF0A-1A43-344253B14A6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3517572"/>
              </p:ext>
            </p:extLst>
          </p:nvPr>
        </p:nvGraphicFramePr>
        <p:xfrm>
          <a:off x="838200" y="147782"/>
          <a:ext cx="10515600" cy="5828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magine 2">
            <a:extLst>
              <a:ext uri="{FF2B5EF4-FFF2-40B4-BE49-F238E27FC236}">
                <a16:creationId xmlns:a16="http://schemas.microsoft.com/office/drawing/2014/main" id="{D772FA3E-B181-13E8-B047-14A8A0244B8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61853" y="5874327"/>
            <a:ext cx="11726912" cy="983673"/>
          </a:xfrm>
          <a:prstGeom prst="rect">
            <a:avLst/>
          </a:prstGeom>
        </p:spPr>
      </p:pic>
      <p:sp>
        <p:nvSpPr>
          <p:cNvPr id="2" name="Naslov 1">
            <a:extLst>
              <a:ext uri="{FF2B5EF4-FFF2-40B4-BE49-F238E27FC236}">
                <a16:creationId xmlns:a16="http://schemas.microsoft.com/office/drawing/2014/main" id="{F8EDB21F-1C81-4BB2-BAB2-FD12860EA10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sl-SI" b="1" dirty="0"/>
              <a:t>NAMEN IN CILJI PROJEKTA</a:t>
            </a:r>
            <a:endParaRPr lang="sl-SI" sz="3200" b="1" dirty="0"/>
          </a:p>
        </p:txBody>
      </p:sp>
    </p:spTree>
    <p:extLst>
      <p:ext uri="{BB962C8B-B14F-4D97-AF65-F5344CB8AC3E}">
        <p14:creationId xmlns:p14="http://schemas.microsoft.com/office/powerpoint/2010/main" val="356493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5300" b="1" dirty="0"/>
              <a:t>DOSEDANJI REZULTATI</a:t>
            </a:r>
            <a:endParaRPr lang="sl-SI" sz="4000" b="1" dirty="0"/>
          </a:p>
        </p:txBody>
      </p:sp>
      <p:sp>
        <p:nvSpPr>
          <p:cNvPr id="3" name="Podnaslov 2"/>
          <p:cNvSpPr>
            <a:spLocks noGrp="1"/>
          </p:cNvSpPr>
          <p:nvPr>
            <p:ph idx="1"/>
          </p:nvPr>
        </p:nvSpPr>
        <p:spPr>
          <a:xfrm>
            <a:off x="512197" y="1310012"/>
            <a:ext cx="10913827" cy="511970"/>
          </a:xfrm>
        </p:spPr>
        <p:txBody>
          <a:bodyPr>
            <a:normAutofit/>
          </a:bodyPr>
          <a:lstStyle/>
          <a:p>
            <a:pPr marL="0" indent="0">
              <a:buNone/>
            </a:pPr>
            <a:r>
              <a:rPr lang="sl-SI" i="1" dirty="0">
                <a:solidFill>
                  <a:srgbClr val="00B050"/>
                </a:solidFill>
              </a:rPr>
              <a:t>Vzpostavitev prvega poskusnega sistema za rejo in vzrejo BSF v Sloveniji</a:t>
            </a:r>
          </a:p>
        </p:txBody>
      </p:sp>
      <p:pic>
        <p:nvPicPr>
          <p:cNvPr id="11" name="Slika 10" title="logotip Programa razvoja podeželja za odbdobje 2014-2020 in označenim virom sofinanciranja">
            <a:extLst>
              <a:ext uri="{FF2B5EF4-FFF2-40B4-BE49-F238E27FC236}">
                <a16:creationId xmlns:a16="http://schemas.microsoft.com/office/drawing/2014/main" id="{FFD4384F-790A-420C-8BCA-1769490F4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4" name="Slika 13" title="logotip Ministrstva za kmetijstvo, gozdarstvo in prehrano Republike Slovenij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10" name="Picture 2" title="logotip s prikazanim sloganom: Ideje in rešitve povezuje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title="logotip Evropskega partnerstva za inovacije na področju kmetijske produktivnosti in trajnosti"/>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a 3" title="logotip projekta EIP ŽUŽ">
            <a:extLst>
              <a:ext uri="{FF2B5EF4-FFF2-40B4-BE49-F238E27FC236}">
                <a16:creationId xmlns:a16="http://schemas.microsoft.com/office/drawing/2014/main" id="{E66390EF-80E4-FDC3-5319-8CA2BA7721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26494" y="5910269"/>
            <a:ext cx="787388" cy="787388"/>
          </a:xfrm>
          <a:prstGeom prst="rect">
            <a:avLst/>
          </a:prstGeom>
        </p:spPr>
      </p:pic>
      <p:pic>
        <p:nvPicPr>
          <p:cNvPr id="6" name="Slika 5" descr="Slika, ki vsebuje besede besedilo, posode za shranjevanje hrane, pokrov, zaprt prostor&#10;&#10;Opis je samodejno ustvarjen">
            <a:extLst>
              <a:ext uri="{FF2B5EF4-FFF2-40B4-BE49-F238E27FC236}">
                <a16:creationId xmlns:a16="http://schemas.microsoft.com/office/drawing/2014/main" id="{58CFF773-FFB8-B86E-4B80-9360137F3A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162113"/>
            <a:ext cx="6096000" cy="2779776"/>
          </a:xfrm>
          <a:prstGeom prst="rect">
            <a:avLst/>
          </a:prstGeom>
        </p:spPr>
      </p:pic>
      <p:pic>
        <p:nvPicPr>
          <p:cNvPr id="8" name="Slika 7" descr="Slika, ki vsebuje besede hrana, posoda, tla, zaprt prostor&#10;&#10;Opis je samodejno ustvarjen">
            <a:extLst>
              <a:ext uri="{FF2B5EF4-FFF2-40B4-BE49-F238E27FC236}">
                <a16:creationId xmlns:a16="http://schemas.microsoft.com/office/drawing/2014/main" id="{2BE256DD-8E95-E1AD-FEFF-775AEBAB60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3162113"/>
            <a:ext cx="6096000" cy="2779776"/>
          </a:xfrm>
          <a:prstGeom prst="rect">
            <a:avLst/>
          </a:prstGeom>
        </p:spPr>
      </p:pic>
      <p:sp>
        <p:nvSpPr>
          <p:cNvPr id="9" name="PoljeZBesedilom 8">
            <a:extLst>
              <a:ext uri="{FF2B5EF4-FFF2-40B4-BE49-F238E27FC236}">
                <a16:creationId xmlns:a16="http://schemas.microsoft.com/office/drawing/2014/main" id="{B4835E2D-751D-5519-33BF-F61ECA3E457A}"/>
              </a:ext>
            </a:extLst>
          </p:cNvPr>
          <p:cNvSpPr txBox="1"/>
          <p:nvPr/>
        </p:nvSpPr>
        <p:spPr>
          <a:xfrm>
            <a:off x="739471" y="2142361"/>
            <a:ext cx="9923228" cy="830997"/>
          </a:xfrm>
          <a:prstGeom prst="rect">
            <a:avLst/>
          </a:prstGeom>
          <a:noFill/>
        </p:spPr>
        <p:txBody>
          <a:bodyPr wrap="square" rtlCol="0">
            <a:spAutoFit/>
          </a:bodyPr>
          <a:lstStyle/>
          <a:p>
            <a:r>
              <a:rPr lang="sl-SI" sz="4800" dirty="0">
                <a:latin typeface="+mj-lt"/>
                <a:ea typeface="+mj-ea"/>
                <a:cs typeface="+mj-cs"/>
              </a:rPr>
              <a:t>Izhodišče: . 80.000 5 dni starih larv </a:t>
            </a:r>
            <a:endParaRPr lang="en-GB" sz="4800" dirty="0">
              <a:latin typeface="+mj-lt"/>
              <a:ea typeface="+mj-ea"/>
              <a:cs typeface="+mj-cs"/>
            </a:endParaRPr>
          </a:p>
        </p:txBody>
      </p:sp>
    </p:spTree>
    <p:extLst>
      <p:ext uri="{BB962C8B-B14F-4D97-AF65-F5344CB8AC3E}">
        <p14:creationId xmlns:p14="http://schemas.microsoft.com/office/powerpoint/2010/main" val="1924564580"/>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661</Words>
  <Application>Microsoft Office PowerPoint</Application>
  <PresentationFormat>Širokozaslonsko</PresentationFormat>
  <Paragraphs>80</Paragraphs>
  <Slides>18</Slides>
  <Notes>3</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18</vt:i4>
      </vt:variant>
    </vt:vector>
  </HeadingPairs>
  <TitlesOfParts>
    <vt:vector size="22" baseType="lpstr">
      <vt:lpstr>Arial</vt:lpstr>
      <vt:lpstr>Calibri</vt:lpstr>
      <vt:lpstr>Calibri Light</vt:lpstr>
      <vt:lpstr>Officeova tema</vt:lpstr>
      <vt:lpstr>DOGODEK EVROPSKEGA PARTNERSTVA ZA INOVACIJE - EIP</vt:lpstr>
      <vt:lpstr>Valorizacija stranskih proizvodov v rastlinski pridelavi z uvajanjem sodobnih konceptov in tehnologij krožnega biogospodarstva na kmetijah EIP ŽUŽ</vt:lpstr>
      <vt:lpstr>OSNOVNI PODATKI O PROJEKTU</vt:lpstr>
      <vt:lpstr>PRAKTIČNI PROBLEM</vt:lpstr>
      <vt:lpstr>Bio konverzija</vt:lpstr>
      <vt:lpstr>Zakaj žuželke?</vt:lpstr>
      <vt:lpstr>NAMEN IN CILJI PROJEKTA</vt:lpstr>
      <vt:lpstr>NAMEN IN CILJI PROJEKTA</vt:lpstr>
      <vt:lpstr>DOSEDANJI REZULTATI</vt:lpstr>
      <vt:lpstr>Vzpostavitev prvega poskusnega sistema za rejo in vzrejo BSF v Sloveniji</vt:lpstr>
      <vt:lpstr>Prva ‘‘žetev‘‘ in inaktivacija </vt:lpstr>
      <vt:lpstr>Shranjevanje in ‘‘pridelek‘‘ Zamrznitev </vt:lpstr>
      <vt:lpstr>Shranjevanje in ‘‘pridelek‘‘</vt:lpstr>
      <vt:lpstr>Shranjevanje in ‘‘pridelek‘‘ Zamrznitev </vt:lpstr>
      <vt:lpstr>Shranjevanje in ‘‘pridelek‘‘ Zamrznitev </vt:lpstr>
      <vt:lpstr>ZAKLJUČEK</vt:lpstr>
      <vt:lpstr>TRIKOTNIK ZNANJA</vt:lpstr>
      <vt:lpstr>Kontaktni podatki vodilnega partnerja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Boštjan Bidovec</dc:creator>
  <cp:lastModifiedBy>Svit Mal</cp:lastModifiedBy>
  <cp:revision>82</cp:revision>
  <dcterms:created xsi:type="dcterms:W3CDTF">2020-10-14T12:37:10Z</dcterms:created>
  <dcterms:modified xsi:type="dcterms:W3CDTF">2023-11-21T14:27:15Z</dcterms:modified>
</cp:coreProperties>
</file>