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61" r:id="rId4"/>
    <p:sldId id="262" r:id="rId5"/>
    <p:sldId id="263" r:id="rId6"/>
    <p:sldId id="264" r:id="rId7"/>
    <p:sldId id="265" r:id="rId8"/>
    <p:sldId id="266" r:id="rId9"/>
    <p:sldId id="267" r:id="rId10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FD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5" autoAdjust="0"/>
    <p:restoredTop sz="87555" autoAdjust="0"/>
  </p:normalViewPr>
  <p:slideViewPr>
    <p:cSldViewPr snapToGrid="0">
      <p:cViewPr varScale="1">
        <p:scale>
          <a:sx n="80" d="100"/>
          <a:sy n="80" d="100"/>
        </p:scale>
        <p:origin x="28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4EFEF6-BB65-4F1D-8664-9F868E546EE5}" type="datetimeFigureOut">
              <a:rPr lang="sl-SI" smtClean="0"/>
              <a:t>25. 11. 2022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028EC3-09EE-45CA-BAB5-F674121DEF3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67389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l-SI" dirty="0"/>
              <a:t>Predlog</a:t>
            </a:r>
            <a:r>
              <a:rPr lang="sl-SI" baseline="0" dirty="0"/>
              <a:t> naslovnice 2</a:t>
            </a:r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028EC3-09EE-45CA-BAB5-F674121DEF36}" type="slidenum">
              <a:rPr lang="sl-SI" smtClean="0"/>
              <a:t>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94237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l-SI" i="1" dirty="0">
                <a:solidFill>
                  <a:srgbClr val="00B050"/>
                </a:solidFill>
              </a:rPr>
              <a:t>Tu na kratko opišete kakšne aktivnosti so predvidene v prihodnosti, navedete morebitne predloge za izboljšave, izpostavite, kdo bo imel koristi od rezultatov projekta EIP, ipd.</a:t>
            </a:r>
            <a:endParaRPr lang="en-US" i="1" dirty="0">
              <a:solidFill>
                <a:srgbClr val="00B050"/>
              </a:solidFill>
            </a:endParaRPr>
          </a:p>
          <a:p>
            <a:endParaRPr lang="en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028EC3-09EE-45CA-BAB5-F674121DEF36}" type="slidenum">
              <a:rPr lang="sl-SI" smtClean="0"/>
              <a:t>7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261179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l-SI" i="1" dirty="0">
                <a:solidFill>
                  <a:srgbClr val="00B050"/>
                </a:solidFill>
              </a:rPr>
              <a:t>Tu na kratko navedete poglede vseh treh predstavnikov trikotnika znanja</a:t>
            </a:r>
          </a:p>
          <a:p>
            <a:endParaRPr lang="en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028EC3-09EE-45CA-BAB5-F674121DEF36}" type="slidenum">
              <a:rPr lang="sl-SI" smtClean="0"/>
              <a:t>8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080003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028EC3-09EE-45CA-BAB5-F674121DEF36}" type="slidenum">
              <a:rPr lang="sl-SI" smtClean="0"/>
              <a:t>9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190720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2E83F-619D-45A5-A293-4D26E929282B}" type="datetimeFigureOut">
              <a:rPr lang="sl-SI" smtClean="0"/>
              <a:t>25. 11. 2022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12C0D-D691-43AF-95B6-75904C26937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66051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2E83F-619D-45A5-A293-4D26E929282B}" type="datetimeFigureOut">
              <a:rPr lang="sl-SI" smtClean="0"/>
              <a:t>25. 11. 2022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12C0D-D691-43AF-95B6-75904C26937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29177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2E83F-619D-45A5-A293-4D26E929282B}" type="datetimeFigureOut">
              <a:rPr lang="sl-SI" smtClean="0"/>
              <a:t>25. 11. 2022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12C0D-D691-43AF-95B6-75904C26937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54296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2E83F-619D-45A5-A293-4D26E929282B}" type="datetimeFigureOut">
              <a:rPr lang="sl-SI" smtClean="0"/>
              <a:t>25. 11. 2022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12C0D-D691-43AF-95B6-75904C26937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89620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2E83F-619D-45A5-A293-4D26E929282B}" type="datetimeFigureOut">
              <a:rPr lang="sl-SI" smtClean="0"/>
              <a:t>25. 11. 2022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12C0D-D691-43AF-95B6-75904C26937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77887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2E83F-619D-45A5-A293-4D26E929282B}" type="datetimeFigureOut">
              <a:rPr lang="sl-SI" smtClean="0"/>
              <a:t>25. 11. 2022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12C0D-D691-43AF-95B6-75904C26937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7346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2E83F-619D-45A5-A293-4D26E929282B}" type="datetimeFigureOut">
              <a:rPr lang="sl-SI" smtClean="0"/>
              <a:t>25. 11. 2022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12C0D-D691-43AF-95B6-75904C26937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80081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2E83F-619D-45A5-A293-4D26E929282B}" type="datetimeFigureOut">
              <a:rPr lang="sl-SI" smtClean="0"/>
              <a:t>25. 11. 2022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12C0D-D691-43AF-95B6-75904C26937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06830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2E83F-619D-45A5-A293-4D26E929282B}" type="datetimeFigureOut">
              <a:rPr lang="sl-SI" smtClean="0"/>
              <a:t>25. 11. 2022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12C0D-D691-43AF-95B6-75904C26937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3079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2E83F-619D-45A5-A293-4D26E929282B}" type="datetimeFigureOut">
              <a:rPr lang="sl-SI" smtClean="0"/>
              <a:t>25. 11. 2022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12C0D-D691-43AF-95B6-75904C26937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86987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2E83F-619D-45A5-A293-4D26E929282B}" type="datetimeFigureOut">
              <a:rPr lang="sl-SI" smtClean="0"/>
              <a:t>25. 11. 2022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12C0D-D691-43AF-95B6-75904C26937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93253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2E83F-619D-45A5-A293-4D26E929282B}" type="datetimeFigureOut">
              <a:rPr lang="sl-SI" smtClean="0"/>
              <a:t>25. 11. 2022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12C0D-D691-43AF-95B6-75904C26937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02103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2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Slika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5687" y="2606128"/>
            <a:ext cx="1828800" cy="2401824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337590"/>
            <a:ext cx="9144000" cy="2354263"/>
          </a:xfrm>
        </p:spPr>
        <p:txBody>
          <a:bodyPr>
            <a:normAutofit/>
          </a:bodyPr>
          <a:lstStyle/>
          <a:p>
            <a:r>
              <a:rPr lang="sl-SI" sz="5300" b="1" dirty="0"/>
              <a:t>DOGODEK EVROPSKEGA PARTNERSTVA ZA INOVACIJE - EIP</a:t>
            </a:r>
            <a:endParaRPr lang="sl-SI" sz="4000" b="1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95663" y="3602038"/>
            <a:ext cx="9465572" cy="2306084"/>
          </a:xfrm>
        </p:spPr>
        <p:txBody>
          <a:bodyPr>
            <a:normAutofit/>
          </a:bodyPr>
          <a:lstStyle/>
          <a:p>
            <a:endParaRPr lang="sl-SI" b="1" dirty="0"/>
          </a:p>
          <a:p>
            <a:endParaRPr lang="sl-SI" b="1" dirty="0"/>
          </a:p>
          <a:p>
            <a:endParaRPr lang="sl-SI" b="1" dirty="0"/>
          </a:p>
          <a:p>
            <a:r>
              <a:rPr lang="sl-SI" b="1" dirty="0"/>
              <a:t>ORGANIZIRA MINISTRSTVO ZA KMETIJSTVO, GOZDARSTVO IN PREHRANO</a:t>
            </a:r>
          </a:p>
          <a:p>
            <a:r>
              <a:rPr lang="sl-SI" b="1" dirty="0"/>
              <a:t>Bled, 29. november 2022</a:t>
            </a:r>
          </a:p>
        </p:txBody>
      </p:sp>
      <p:pic>
        <p:nvPicPr>
          <p:cNvPr id="4" name="Picture 2" descr="N:\INTERNO\DK\SSPRP\OSKLR\PROGRAM_RAZVOJA_PODEZELJA_2014-2020\Ukrep_M16_Sodelovanje\EIP VEM točka\Brošure in zloženke in pingvin\Brošura_pingvin_logotip\eip-slogan-sl-en-0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2640" y="5993476"/>
            <a:ext cx="2543694" cy="864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FFD4384F-790A-420C-8BCA-1769490F4C6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645" y="6210682"/>
            <a:ext cx="2490493" cy="615142"/>
          </a:xfrm>
          <a:prstGeom prst="rect">
            <a:avLst/>
          </a:prstGeom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837" t="17248" r="7789" b="70880"/>
          <a:stretch/>
        </p:blipFill>
        <p:spPr bwMode="auto">
          <a:xfrm>
            <a:off x="8286334" y="5908122"/>
            <a:ext cx="863852" cy="949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Slika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1593" y="6262268"/>
            <a:ext cx="2438400" cy="511969"/>
          </a:xfrm>
          <a:prstGeom prst="rect">
            <a:avLst/>
          </a:prstGeom>
        </p:spPr>
      </p:pic>
      <p:pic>
        <p:nvPicPr>
          <p:cNvPr id="6" name="Picture 5" descr="Logo">
            <a:extLst>
              <a:ext uri="{FF2B5EF4-FFF2-40B4-BE49-F238E27FC236}">
                <a16:creationId xmlns:a16="http://schemas.microsoft.com/office/drawing/2014/main" id="{86EB6B86-5E9F-886E-E07E-E52BD00A8E1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7209" y="5872403"/>
            <a:ext cx="2757253" cy="98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673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ogo">
            <a:extLst>
              <a:ext uri="{FF2B5EF4-FFF2-40B4-BE49-F238E27FC236}">
                <a16:creationId xmlns:a16="http://schemas.microsoft.com/office/drawing/2014/main" id="{149A1589-A17E-5592-E69E-29680C0D41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4747" y="5840227"/>
            <a:ext cx="2757253" cy="985597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774584"/>
            <a:ext cx="9144000" cy="2354263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sz="5300" b="1" dirty="0">
                <a:solidFill>
                  <a:srgbClr val="00B050"/>
                </a:solidFill>
              </a:rPr>
              <a:t>PRISPEVEK KMETIJ K BLAŽENJU IN PRILAGAJANJU NA PODNEBNE SPREMEMBE PREKO KONCEPTA EKOSISTEMSKIH STORITEV</a:t>
            </a:r>
            <a:endParaRPr lang="sl-SI" sz="4000" b="1" dirty="0">
              <a:solidFill>
                <a:srgbClr val="00B050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b="1" dirty="0"/>
          </a:p>
          <a:p>
            <a:endParaRPr lang="en-US" b="1" dirty="0">
              <a:solidFill>
                <a:srgbClr val="00B050"/>
              </a:solidFill>
            </a:endParaRPr>
          </a:p>
          <a:p>
            <a:r>
              <a:rPr lang="en-US" b="1" dirty="0">
                <a:solidFill>
                  <a:srgbClr val="00B050"/>
                </a:solidFill>
              </a:rPr>
              <a:t>STRITIH, SVETOVANJE ZA TRAJNOSTNI RAZVOJ, D.O.O.</a:t>
            </a:r>
            <a:endParaRPr lang="sl-SI" dirty="0">
              <a:solidFill>
                <a:srgbClr val="00B050"/>
              </a:solidFill>
            </a:endParaRPr>
          </a:p>
        </p:txBody>
      </p:sp>
      <p:pic>
        <p:nvPicPr>
          <p:cNvPr id="15" name="Picture 2" descr="N:\INTERNO\DK\SSPRP\OSKLR\PROGRAM_RAZVOJA_PODEZELJA_2014-2020\Ukrep_M16_Sodelovanje\EIP VEM točka\Brošure in zloženke in pingvin\Brošura_pingvin_logotip\eip-slogan-sl-en-0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2640" y="5993476"/>
            <a:ext cx="2543694" cy="864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Slika 15">
            <a:extLst>
              <a:ext uri="{FF2B5EF4-FFF2-40B4-BE49-F238E27FC236}">
                <a16:creationId xmlns:a16="http://schemas.microsoft.com/office/drawing/2014/main" id="{FFD4384F-790A-420C-8BCA-1769490F4C6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645" y="6210682"/>
            <a:ext cx="2490493" cy="615142"/>
          </a:xfrm>
          <a:prstGeom prst="rect">
            <a:avLst/>
          </a:prstGeom>
        </p:spPr>
      </p:pic>
      <p:pic>
        <p:nvPicPr>
          <p:cNvPr id="17" name="Picture 4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837" t="17248" r="7789" b="70880"/>
          <a:stretch/>
        </p:blipFill>
        <p:spPr bwMode="auto">
          <a:xfrm>
            <a:off x="8286334" y="5908122"/>
            <a:ext cx="863852" cy="949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Slika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1593" y="6262268"/>
            <a:ext cx="2438400" cy="511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759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5300" b="1" dirty="0"/>
              <a:t>OSNOVNI PODATKI O PROJEKTU</a:t>
            </a:r>
            <a:endParaRPr lang="sl-SI" sz="4000" b="1" dirty="0"/>
          </a:p>
        </p:txBody>
      </p:sp>
      <p:sp>
        <p:nvSpPr>
          <p:cNvPr id="3" name="Podnaslov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/>
              <a:t>Ostali člani partnerstva: </a:t>
            </a:r>
            <a:r>
              <a:rPr lang="en-US" i="1" dirty="0">
                <a:solidFill>
                  <a:srgbClr val="00B050"/>
                </a:solidFill>
              </a:rPr>
              <a:t>Kmetija Volk, </a:t>
            </a:r>
            <a:r>
              <a:rPr lang="en-US" i="1" dirty="0" err="1">
                <a:solidFill>
                  <a:srgbClr val="00B050"/>
                </a:solidFill>
              </a:rPr>
              <a:t>Sinergise</a:t>
            </a:r>
            <a:r>
              <a:rPr lang="en-US" i="1" dirty="0">
                <a:solidFill>
                  <a:srgbClr val="00B050"/>
                </a:solidFill>
              </a:rPr>
              <a:t> d.o.o., </a:t>
            </a:r>
            <a:r>
              <a:rPr lang="en-US" i="1" dirty="0" err="1">
                <a:solidFill>
                  <a:srgbClr val="00B050"/>
                </a:solidFill>
              </a:rPr>
              <a:t>Javni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zavod</a:t>
            </a:r>
            <a:r>
              <a:rPr lang="en-US" i="1" dirty="0">
                <a:solidFill>
                  <a:srgbClr val="00B050"/>
                </a:solidFill>
              </a:rPr>
              <a:t> – </a:t>
            </a:r>
            <a:r>
              <a:rPr lang="en-US" i="1" dirty="0" err="1">
                <a:solidFill>
                  <a:srgbClr val="00B050"/>
                </a:solidFill>
              </a:rPr>
              <a:t>Turizem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Pivka</a:t>
            </a:r>
            <a:r>
              <a:rPr lang="en-US" i="1" dirty="0">
                <a:solidFill>
                  <a:srgbClr val="00B050"/>
                </a:solidFill>
              </a:rPr>
              <a:t>, Kmetija </a:t>
            </a:r>
            <a:r>
              <a:rPr lang="en-US" i="1" dirty="0" err="1">
                <a:solidFill>
                  <a:srgbClr val="00B050"/>
                </a:solidFill>
              </a:rPr>
              <a:t>Jernejevi</a:t>
            </a:r>
            <a:r>
              <a:rPr lang="en-US" i="1" dirty="0">
                <a:solidFill>
                  <a:srgbClr val="00B050"/>
                </a:solidFill>
              </a:rPr>
              <a:t>, Kmetija Herlah, Kmetija Frank, Kmetija Brinjevka d.o.o. </a:t>
            </a:r>
            <a:r>
              <a:rPr lang="en-US" i="1" dirty="0" err="1">
                <a:solidFill>
                  <a:srgbClr val="00B050"/>
                </a:solidFill>
              </a:rPr>
              <a:t>so.p</a:t>
            </a:r>
            <a:r>
              <a:rPr lang="en-US" i="1" dirty="0">
                <a:solidFill>
                  <a:srgbClr val="00B050"/>
                </a:solidFill>
              </a:rPr>
              <a:t>., </a:t>
            </a:r>
            <a:r>
              <a:rPr lang="en-US" i="1" dirty="0" err="1">
                <a:solidFill>
                  <a:srgbClr val="00B050"/>
                </a:solidFill>
              </a:rPr>
              <a:t>Biotehniški</a:t>
            </a:r>
            <a:r>
              <a:rPr lang="en-US" i="1" dirty="0">
                <a:solidFill>
                  <a:srgbClr val="00B050"/>
                </a:solidFill>
              </a:rPr>
              <a:t> center </a:t>
            </a:r>
            <a:r>
              <a:rPr lang="en-US" i="1" dirty="0" err="1">
                <a:solidFill>
                  <a:srgbClr val="00B050"/>
                </a:solidFill>
              </a:rPr>
              <a:t>Naklo</a:t>
            </a:r>
            <a:r>
              <a:rPr lang="en-US" i="1" dirty="0">
                <a:solidFill>
                  <a:srgbClr val="00B050"/>
                </a:solidFill>
              </a:rPr>
              <a:t>, </a:t>
            </a:r>
            <a:r>
              <a:rPr lang="en-US" i="1" dirty="0" err="1">
                <a:solidFill>
                  <a:srgbClr val="00B050"/>
                </a:solidFill>
              </a:rPr>
              <a:t>Zavod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Jabolko</a:t>
            </a:r>
            <a:endParaRPr lang="sl-SI" dirty="0"/>
          </a:p>
          <a:p>
            <a:r>
              <a:rPr lang="sl-SI" dirty="0"/>
              <a:t>Tip projekta: EIP</a:t>
            </a:r>
          </a:p>
          <a:p>
            <a:r>
              <a:rPr lang="sl-SI" dirty="0"/>
              <a:t>Tematika projekta: </a:t>
            </a:r>
            <a:r>
              <a:rPr lang="en-US" i="1" dirty="0" err="1">
                <a:solidFill>
                  <a:srgbClr val="00B050"/>
                </a:solidFill>
              </a:rPr>
              <a:t>Blaženje</a:t>
            </a:r>
            <a:r>
              <a:rPr lang="en-US" i="1" dirty="0">
                <a:solidFill>
                  <a:srgbClr val="00B050"/>
                </a:solidFill>
              </a:rPr>
              <a:t> in </a:t>
            </a:r>
            <a:r>
              <a:rPr lang="en-US" i="1" dirty="0" err="1">
                <a:solidFill>
                  <a:srgbClr val="00B050"/>
                </a:solidFill>
              </a:rPr>
              <a:t>prilagajanje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na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podnebne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spremembe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na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kmetijskem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gospodarstvu</a:t>
            </a:r>
            <a:endParaRPr lang="sl-SI" i="1" dirty="0">
              <a:solidFill>
                <a:srgbClr val="00B050"/>
              </a:solidFill>
            </a:endParaRPr>
          </a:p>
          <a:p>
            <a:r>
              <a:rPr lang="sl-SI" dirty="0"/>
              <a:t>Obdobje trajanja projekta: </a:t>
            </a:r>
            <a:r>
              <a:rPr lang="en-US" i="1" dirty="0">
                <a:solidFill>
                  <a:srgbClr val="00B050"/>
                </a:solidFill>
              </a:rPr>
              <a:t>18.05.2022 – 18.05.2025</a:t>
            </a:r>
            <a:endParaRPr lang="sl-SI" i="1" dirty="0">
              <a:solidFill>
                <a:srgbClr val="00B050"/>
              </a:solidFill>
            </a:endParaRPr>
          </a:p>
          <a:p>
            <a:r>
              <a:rPr lang="sl-SI" dirty="0"/>
              <a:t>Višina odobrenih sredstev: </a:t>
            </a:r>
            <a:r>
              <a:rPr lang="en-US" i="1" dirty="0">
                <a:solidFill>
                  <a:srgbClr val="00B050"/>
                </a:solidFill>
              </a:rPr>
              <a:t>249.986,41</a:t>
            </a:r>
            <a:r>
              <a:rPr lang="sl-SI" dirty="0"/>
              <a:t> €</a:t>
            </a:r>
          </a:p>
          <a:p>
            <a:endParaRPr lang="sl-SI" dirty="0"/>
          </a:p>
        </p:txBody>
      </p:sp>
      <p:pic>
        <p:nvPicPr>
          <p:cNvPr id="10" name="Picture 2" descr="N:\INTERNO\DK\SSPRP\OSKLR\PROGRAM_RAZVOJA_PODEZELJA_2014-2020\Ukrep_M16_Sodelovanje\EIP VEM točka\Brošure in zloženke in pingvin\Brošura_pingvin_logotip\eip-slogan-sl-en-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2640" y="5993476"/>
            <a:ext cx="2543694" cy="864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Slika 10">
            <a:extLst>
              <a:ext uri="{FF2B5EF4-FFF2-40B4-BE49-F238E27FC236}">
                <a16:creationId xmlns:a16="http://schemas.microsoft.com/office/drawing/2014/main" id="{FFD4384F-790A-420C-8BCA-1769490F4C6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645" y="6210682"/>
            <a:ext cx="2490493" cy="615142"/>
          </a:xfrm>
          <a:prstGeom prst="rect">
            <a:avLst/>
          </a:prstGeom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837" t="17248" r="7789" b="70880"/>
          <a:stretch/>
        </p:blipFill>
        <p:spPr bwMode="auto">
          <a:xfrm>
            <a:off x="8286334" y="5908122"/>
            <a:ext cx="863852" cy="949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Slika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1593" y="6262268"/>
            <a:ext cx="2438400" cy="511969"/>
          </a:xfrm>
          <a:prstGeom prst="rect">
            <a:avLst/>
          </a:prstGeom>
        </p:spPr>
      </p:pic>
      <p:pic>
        <p:nvPicPr>
          <p:cNvPr id="4" name="Picture 3" descr="Logo">
            <a:extLst>
              <a:ext uri="{FF2B5EF4-FFF2-40B4-BE49-F238E27FC236}">
                <a16:creationId xmlns:a16="http://schemas.microsoft.com/office/drawing/2014/main" id="{E0DB2C8E-E2CB-6B81-C195-84784FEBC91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4391" y="5902247"/>
            <a:ext cx="2673762" cy="955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529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5300" b="1" dirty="0"/>
              <a:t>PRAKTIČNI PROBLEM</a:t>
            </a:r>
            <a:endParaRPr lang="sl-SI" sz="4000" b="1" dirty="0"/>
          </a:p>
        </p:txBody>
      </p:sp>
      <p:sp>
        <p:nvSpPr>
          <p:cNvPr id="3" name="Podnaslov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i="1" dirty="0" err="1">
                <a:solidFill>
                  <a:srgbClr val="00B050"/>
                </a:solidFill>
              </a:rPr>
              <a:t>Izkušnja</a:t>
            </a:r>
            <a:r>
              <a:rPr lang="en-US" sz="2400" i="1" dirty="0">
                <a:solidFill>
                  <a:srgbClr val="00B050"/>
                </a:solidFill>
              </a:rPr>
              <a:t> iz </a:t>
            </a:r>
            <a:r>
              <a:rPr lang="en-US" sz="2400" i="1" dirty="0" err="1">
                <a:solidFill>
                  <a:srgbClr val="00B050"/>
                </a:solidFill>
              </a:rPr>
              <a:t>preteklega</a:t>
            </a:r>
            <a:r>
              <a:rPr lang="en-US" sz="2400" i="1" dirty="0">
                <a:solidFill>
                  <a:srgbClr val="00B050"/>
                </a:solidFill>
              </a:rPr>
              <a:t> </a:t>
            </a:r>
            <a:r>
              <a:rPr lang="en-US" sz="2400" i="1" dirty="0" err="1">
                <a:solidFill>
                  <a:srgbClr val="00B050"/>
                </a:solidFill>
              </a:rPr>
              <a:t>projekta</a:t>
            </a:r>
            <a:r>
              <a:rPr lang="en-US" sz="2400" i="1" dirty="0">
                <a:solidFill>
                  <a:srgbClr val="00B050"/>
                </a:solidFill>
              </a:rPr>
              <a:t>: </a:t>
            </a:r>
            <a:r>
              <a:rPr lang="en-US" sz="2400" i="1" dirty="0" err="1">
                <a:solidFill>
                  <a:srgbClr val="00B050"/>
                </a:solidFill>
              </a:rPr>
              <a:t>potreba</a:t>
            </a:r>
            <a:r>
              <a:rPr lang="en-US" sz="2400" i="1" dirty="0">
                <a:solidFill>
                  <a:srgbClr val="00B050"/>
                </a:solidFill>
              </a:rPr>
              <a:t> po </a:t>
            </a:r>
            <a:r>
              <a:rPr lang="en-US" sz="2400" i="1" dirty="0" err="1">
                <a:solidFill>
                  <a:srgbClr val="00B050"/>
                </a:solidFill>
              </a:rPr>
              <a:t>izobraževanju</a:t>
            </a:r>
            <a:r>
              <a:rPr lang="en-US" sz="2400" i="1" dirty="0">
                <a:solidFill>
                  <a:srgbClr val="00B050"/>
                </a:solidFill>
              </a:rPr>
              <a:t> </a:t>
            </a:r>
            <a:r>
              <a:rPr lang="en-US" sz="2400" i="1" dirty="0" err="1">
                <a:solidFill>
                  <a:srgbClr val="00B050"/>
                </a:solidFill>
              </a:rPr>
              <a:t>manjših</a:t>
            </a:r>
            <a:r>
              <a:rPr lang="en-US" sz="2400" i="1" dirty="0">
                <a:solidFill>
                  <a:srgbClr val="00B050"/>
                </a:solidFill>
              </a:rPr>
              <a:t> </a:t>
            </a:r>
            <a:r>
              <a:rPr lang="en-US" sz="2400" i="1" dirty="0" err="1">
                <a:solidFill>
                  <a:srgbClr val="00B050"/>
                </a:solidFill>
              </a:rPr>
              <a:t>kmetijskih</a:t>
            </a:r>
            <a:r>
              <a:rPr lang="en-US" sz="2400" i="1" dirty="0">
                <a:solidFill>
                  <a:srgbClr val="00B050"/>
                </a:solidFill>
              </a:rPr>
              <a:t> </a:t>
            </a:r>
            <a:r>
              <a:rPr lang="en-US" sz="2400" i="1" dirty="0" err="1">
                <a:solidFill>
                  <a:srgbClr val="00B050"/>
                </a:solidFill>
              </a:rPr>
              <a:t>gospodarstev</a:t>
            </a:r>
            <a:r>
              <a:rPr lang="en-US" sz="2400" i="1" dirty="0">
                <a:solidFill>
                  <a:srgbClr val="00B050"/>
                </a:solidFill>
              </a:rPr>
              <a:t> </a:t>
            </a:r>
            <a:r>
              <a:rPr lang="en-US" sz="2400" i="1" dirty="0" err="1">
                <a:solidFill>
                  <a:srgbClr val="00B050"/>
                </a:solidFill>
              </a:rPr>
              <a:t>na</a:t>
            </a:r>
            <a:r>
              <a:rPr lang="en-US" sz="2400" i="1" dirty="0">
                <a:solidFill>
                  <a:srgbClr val="00B050"/>
                </a:solidFill>
              </a:rPr>
              <a:t> </a:t>
            </a:r>
            <a:r>
              <a:rPr lang="en-US" sz="2400" i="1" dirty="0" err="1">
                <a:solidFill>
                  <a:srgbClr val="00B050"/>
                </a:solidFill>
              </a:rPr>
              <a:t>način</a:t>
            </a:r>
            <a:r>
              <a:rPr lang="en-US" sz="2400" i="1" dirty="0">
                <a:solidFill>
                  <a:srgbClr val="00B050"/>
                </a:solidFill>
              </a:rPr>
              <a:t>, ki je </a:t>
            </a:r>
            <a:r>
              <a:rPr lang="en-US" sz="2400" i="1" dirty="0" err="1">
                <a:solidFill>
                  <a:srgbClr val="00B050"/>
                </a:solidFill>
              </a:rPr>
              <a:t>prilagojen</a:t>
            </a:r>
            <a:r>
              <a:rPr lang="en-US" sz="2400" i="1" dirty="0">
                <a:solidFill>
                  <a:srgbClr val="00B050"/>
                </a:solidFill>
              </a:rPr>
              <a:t> </a:t>
            </a:r>
            <a:r>
              <a:rPr lang="en-US" sz="2400" i="1" dirty="0" err="1">
                <a:solidFill>
                  <a:srgbClr val="00B050"/>
                </a:solidFill>
              </a:rPr>
              <a:t>njihovim</a:t>
            </a:r>
            <a:r>
              <a:rPr lang="en-US" sz="2400" i="1" dirty="0">
                <a:solidFill>
                  <a:srgbClr val="00B050"/>
                </a:solidFill>
              </a:rPr>
              <a:t> </a:t>
            </a:r>
            <a:r>
              <a:rPr lang="en-US" sz="2400" i="1" dirty="0" err="1">
                <a:solidFill>
                  <a:srgbClr val="00B050"/>
                </a:solidFill>
              </a:rPr>
              <a:t>potrebam</a:t>
            </a:r>
            <a:endParaRPr lang="en-US" sz="2400" i="1" dirty="0">
              <a:solidFill>
                <a:srgbClr val="00B050"/>
              </a:solidFill>
            </a:endParaRPr>
          </a:p>
          <a:p>
            <a:r>
              <a:rPr lang="sl-SI" sz="2400" i="1" dirty="0">
                <a:solidFill>
                  <a:srgbClr val="00B050"/>
                </a:solidFill>
              </a:rPr>
              <a:t>Kmetijska gospodarstva zanima upravljanje različnih ekosistemskih storitev, ne le proizvodnje</a:t>
            </a:r>
          </a:p>
          <a:p>
            <a:r>
              <a:rPr lang="en-US" sz="2400" i="1" dirty="0" err="1">
                <a:solidFill>
                  <a:srgbClr val="00B050"/>
                </a:solidFill>
              </a:rPr>
              <a:t>Načrtovanje</a:t>
            </a:r>
            <a:r>
              <a:rPr lang="en-US" sz="2400" i="1" dirty="0">
                <a:solidFill>
                  <a:srgbClr val="00B050"/>
                </a:solidFill>
              </a:rPr>
              <a:t> </a:t>
            </a:r>
            <a:r>
              <a:rPr lang="en-US" sz="2400" i="1" dirty="0" err="1">
                <a:solidFill>
                  <a:srgbClr val="00B050"/>
                </a:solidFill>
              </a:rPr>
              <a:t>ukrepov</a:t>
            </a:r>
            <a:r>
              <a:rPr lang="en-US" sz="2400" i="1" dirty="0">
                <a:solidFill>
                  <a:srgbClr val="00B050"/>
                </a:solidFill>
              </a:rPr>
              <a:t> </a:t>
            </a:r>
            <a:r>
              <a:rPr lang="en-US" sz="2400" i="1" dirty="0" err="1">
                <a:solidFill>
                  <a:srgbClr val="00B050"/>
                </a:solidFill>
              </a:rPr>
              <a:t>blaženja</a:t>
            </a:r>
            <a:r>
              <a:rPr lang="en-US" sz="2400" i="1" dirty="0">
                <a:solidFill>
                  <a:srgbClr val="00B050"/>
                </a:solidFill>
              </a:rPr>
              <a:t> in </a:t>
            </a:r>
            <a:r>
              <a:rPr lang="en-US" sz="2400" i="1" dirty="0" err="1">
                <a:solidFill>
                  <a:srgbClr val="00B050"/>
                </a:solidFill>
              </a:rPr>
              <a:t>prilagajanja</a:t>
            </a:r>
            <a:r>
              <a:rPr lang="en-US" sz="2400" i="1" dirty="0">
                <a:solidFill>
                  <a:srgbClr val="00B050"/>
                </a:solidFill>
              </a:rPr>
              <a:t> </a:t>
            </a:r>
            <a:r>
              <a:rPr lang="en-US" sz="2400" i="1" dirty="0" err="1">
                <a:solidFill>
                  <a:srgbClr val="00B050"/>
                </a:solidFill>
              </a:rPr>
              <a:t>na</a:t>
            </a:r>
            <a:r>
              <a:rPr lang="en-US" sz="2400" i="1" dirty="0">
                <a:solidFill>
                  <a:srgbClr val="00B050"/>
                </a:solidFill>
              </a:rPr>
              <a:t> </a:t>
            </a:r>
            <a:r>
              <a:rPr lang="en-US" sz="2400" i="1" dirty="0" err="1">
                <a:solidFill>
                  <a:srgbClr val="00B050"/>
                </a:solidFill>
              </a:rPr>
              <a:t>podnebne</a:t>
            </a:r>
            <a:r>
              <a:rPr lang="en-US" sz="2400" i="1" dirty="0">
                <a:solidFill>
                  <a:srgbClr val="00B050"/>
                </a:solidFill>
              </a:rPr>
              <a:t> </a:t>
            </a:r>
            <a:r>
              <a:rPr lang="en-US" sz="2400" i="1" dirty="0" err="1">
                <a:solidFill>
                  <a:srgbClr val="00B050"/>
                </a:solidFill>
              </a:rPr>
              <a:t>spremembe</a:t>
            </a:r>
            <a:r>
              <a:rPr lang="en-US" sz="2400" i="1" dirty="0">
                <a:solidFill>
                  <a:srgbClr val="00B050"/>
                </a:solidFill>
              </a:rPr>
              <a:t> je </a:t>
            </a:r>
            <a:r>
              <a:rPr lang="en-US" sz="2400" i="1" dirty="0" err="1">
                <a:solidFill>
                  <a:srgbClr val="00B050"/>
                </a:solidFill>
              </a:rPr>
              <a:t>na</a:t>
            </a:r>
            <a:r>
              <a:rPr lang="en-US" sz="2400" i="1" dirty="0">
                <a:solidFill>
                  <a:srgbClr val="00B050"/>
                </a:solidFill>
              </a:rPr>
              <a:t> </a:t>
            </a:r>
            <a:r>
              <a:rPr lang="sl-SI" sz="2400" i="1" dirty="0">
                <a:solidFill>
                  <a:srgbClr val="00B050"/>
                </a:solidFill>
              </a:rPr>
              <a:t>ravni posameznih gospodarstev lahko enostavno, a manjka izkušenj in spodbud</a:t>
            </a:r>
            <a:endParaRPr lang="en-US" sz="2400" i="1" dirty="0">
              <a:solidFill>
                <a:srgbClr val="00B050"/>
              </a:solidFill>
            </a:endParaRPr>
          </a:p>
          <a:p>
            <a:r>
              <a:rPr lang="en-US" sz="2400" i="1" dirty="0" err="1">
                <a:solidFill>
                  <a:srgbClr val="00B050"/>
                </a:solidFill>
              </a:rPr>
              <a:t>Deležniki</a:t>
            </a:r>
            <a:r>
              <a:rPr lang="en-US" sz="2400" i="1" dirty="0">
                <a:solidFill>
                  <a:srgbClr val="00B050"/>
                </a:solidFill>
              </a:rPr>
              <a:t> </a:t>
            </a:r>
            <a:r>
              <a:rPr lang="en-US" sz="2400" i="1" dirty="0" err="1">
                <a:solidFill>
                  <a:srgbClr val="00B050"/>
                </a:solidFill>
              </a:rPr>
              <a:t>nimajo</a:t>
            </a:r>
            <a:r>
              <a:rPr lang="en-US" sz="2400" i="1" dirty="0">
                <a:solidFill>
                  <a:srgbClr val="00B050"/>
                </a:solidFill>
              </a:rPr>
              <a:t> </a:t>
            </a:r>
            <a:r>
              <a:rPr lang="en-US" sz="2400" i="1" dirty="0" err="1">
                <a:solidFill>
                  <a:srgbClr val="00B050"/>
                </a:solidFill>
              </a:rPr>
              <a:t>potrebnih</a:t>
            </a:r>
            <a:r>
              <a:rPr lang="en-US" sz="2400" i="1" dirty="0">
                <a:solidFill>
                  <a:srgbClr val="00B050"/>
                </a:solidFill>
              </a:rPr>
              <a:t> </a:t>
            </a:r>
            <a:r>
              <a:rPr lang="en-US" sz="2400" i="1" dirty="0" err="1">
                <a:solidFill>
                  <a:srgbClr val="00B050"/>
                </a:solidFill>
              </a:rPr>
              <a:t>znanj</a:t>
            </a:r>
            <a:r>
              <a:rPr lang="sl-SI" sz="2400" i="1" dirty="0">
                <a:solidFill>
                  <a:srgbClr val="00B050"/>
                </a:solidFill>
              </a:rPr>
              <a:t> in informacij o podnebnih spremembah in upravljanju ne-proizvodnih ekosistemskih storitev</a:t>
            </a:r>
            <a:endParaRPr lang="en-US" sz="2400" i="1" dirty="0">
              <a:solidFill>
                <a:srgbClr val="00B050"/>
              </a:solidFill>
            </a:endParaRPr>
          </a:p>
          <a:p>
            <a:r>
              <a:rPr lang="en-US" sz="2400" i="1" dirty="0" err="1">
                <a:solidFill>
                  <a:srgbClr val="00B050"/>
                </a:solidFill>
              </a:rPr>
              <a:t>Problematika</a:t>
            </a:r>
            <a:r>
              <a:rPr lang="en-US" sz="2400" i="1" dirty="0">
                <a:solidFill>
                  <a:srgbClr val="00B050"/>
                </a:solidFill>
              </a:rPr>
              <a:t> </a:t>
            </a:r>
            <a:r>
              <a:rPr lang="en-US" sz="2400" i="1" dirty="0" err="1">
                <a:solidFill>
                  <a:srgbClr val="00B050"/>
                </a:solidFill>
              </a:rPr>
              <a:t>ohranjanja</a:t>
            </a:r>
            <a:r>
              <a:rPr lang="en-US" sz="2400" i="1" dirty="0">
                <a:solidFill>
                  <a:srgbClr val="00B050"/>
                </a:solidFill>
              </a:rPr>
              <a:t> </a:t>
            </a:r>
            <a:r>
              <a:rPr lang="en-US" sz="2400" i="1" dirty="0" err="1">
                <a:solidFill>
                  <a:srgbClr val="00B050"/>
                </a:solidFill>
              </a:rPr>
              <a:t>biotske</a:t>
            </a:r>
            <a:r>
              <a:rPr lang="en-US" sz="2400" i="1" dirty="0">
                <a:solidFill>
                  <a:srgbClr val="00B050"/>
                </a:solidFill>
              </a:rPr>
              <a:t> </a:t>
            </a:r>
            <a:r>
              <a:rPr lang="en-US" sz="2400" i="1" dirty="0" err="1">
                <a:solidFill>
                  <a:srgbClr val="00B050"/>
                </a:solidFill>
              </a:rPr>
              <a:t>raznovrstnosti</a:t>
            </a:r>
            <a:endParaRPr lang="en-US" sz="2400" i="1" dirty="0">
              <a:solidFill>
                <a:srgbClr val="00B050"/>
              </a:solidFill>
            </a:endParaRPr>
          </a:p>
          <a:p>
            <a:r>
              <a:rPr lang="en-US" sz="2400" i="1" dirty="0" err="1">
                <a:solidFill>
                  <a:srgbClr val="00B050"/>
                </a:solidFill>
              </a:rPr>
              <a:t>Deležniki</a:t>
            </a:r>
            <a:r>
              <a:rPr lang="en-US" sz="2400" i="1" dirty="0">
                <a:solidFill>
                  <a:srgbClr val="00B050"/>
                </a:solidFill>
              </a:rPr>
              <a:t> </a:t>
            </a:r>
            <a:r>
              <a:rPr lang="en-US" sz="2400" i="1" dirty="0" err="1">
                <a:solidFill>
                  <a:srgbClr val="00B050"/>
                </a:solidFill>
              </a:rPr>
              <a:t>potr</a:t>
            </a:r>
            <a:r>
              <a:rPr lang="sl-SI" sz="2400" i="1" dirty="0">
                <a:solidFill>
                  <a:srgbClr val="00B050"/>
                </a:solidFill>
              </a:rPr>
              <a:t>e</a:t>
            </a:r>
            <a:r>
              <a:rPr lang="en-US" sz="2400" i="1" dirty="0" err="1">
                <a:solidFill>
                  <a:srgbClr val="00B050"/>
                </a:solidFill>
              </a:rPr>
              <a:t>bujejo</a:t>
            </a:r>
            <a:r>
              <a:rPr lang="en-US" sz="2400" i="1" dirty="0">
                <a:solidFill>
                  <a:srgbClr val="00B050"/>
                </a:solidFill>
              </a:rPr>
              <a:t> bolj </a:t>
            </a:r>
            <a:r>
              <a:rPr lang="en-US" sz="2400" i="1" dirty="0" err="1">
                <a:solidFill>
                  <a:srgbClr val="00B050"/>
                </a:solidFill>
              </a:rPr>
              <a:t>konkretna</a:t>
            </a:r>
            <a:r>
              <a:rPr lang="en-US" sz="2400" i="1" dirty="0">
                <a:solidFill>
                  <a:srgbClr val="00B050"/>
                </a:solidFill>
              </a:rPr>
              <a:t> </a:t>
            </a:r>
            <a:r>
              <a:rPr lang="en-US" sz="2400" i="1" dirty="0" err="1">
                <a:solidFill>
                  <a:srgbClr val="00B050"/>
                </a:solidFill>
              </a:rPr>
              <a:t>usposabljanja</a:t>
            </a:r>
            <a:r>
              <a:rPr lang="en-US" sz="2400" i="1" dirty="0">
                <a:solidFill>
                  <a:srgbClr val="00B050"/>
                </a:solidFill>
              </a:rPr>
              <a:t> </a:t>
            </a:r>
          </a:p>
          <a:p>
            <a:pPr>
              <a:buFontTx/>
              <a:buChar char="-"/>
            </a:pPr>
            <a:endParaRPr lang="sl-SI" i="1" dirty="0">
              <a:solidFill>
                <a:srgbClr val="00B050"/>
              </a:solidFill>
            </a:endParaRPr>
          </a:p>
        </p:txBody>
      </p:sp>
      <p:pic>
        <p:nvPicPr>
          <p:cNvPr id="10" name="Picture 2" descr="N:\INTERNO\DK\SSPRP\OSKLR\PROGRAM_RAZVOJA_PODEZELJA_2014-2020\Ukrep_M16_Sodelovanje\EIP VEM točka\Brošure in zloženke in pingvin\Brošura_pingvin_logotip\eip-slogan-sl-en-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2640" y="5993476"/>
            <a:ext cx="2543694" cy="864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Slika 10">
            <a:extLst>
              <a:ext uri="{FF2B5EF4-FFF2-40B4-BE49-F238E27FC236}">
                <a16:creationId xmlns:a16="http://schemas.microsoft.com/office/drawing/2014/main" id="{FFD4384F-790A-420C-8BCA-1769490F4C6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645" y="6210682"/>
            <a:ext cx="2490493" cy="615142"/>
          </a:xfrm>
          <a:prstGeom prst="rect">
            <a:avLst/>
          </a:prstGeom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837" t="17248" r="7789" b="70880"/>
          <a:stretch/>
        </p:blipFill>
        <p:spPr bwMode="auto">
          <a:xfrm>
            <a:off x="8286334" y="5908122"/>
            <a:ext cx="863852" cy="949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Slika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1593" y="6262268"/>
            <a:ext cx="2438400" cy="511969"/>
          </a:xfrm>
          <a:prstGeom prst="rect">
            <a:avLst/>
          </a:prstGeom>
        </p:spPr>
      </p:pic>
      <p:pic>
        <p:nvPicPr>
          <p:cNvPr id="4" name="Picture 3" descr="Logo">
            <a:extLst>
              <a:ext uri="{FF2B5EF4-FFF2-40B4-BE49-F238E27FC236}">
                <a16:creationId xmlns:a16="http://schemas.microsoft.com/office/drawing/2014/main" id="{E7E475D4-4E0A-A0E4-5863-A7343F52072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4747" y="5840227"/>
            <a:ext cx="2757253" cy="98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5574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5300" b="1" dirty="0"/>
              <a:t>NAMEN IN CILJI PROJEKTA</a:t>
            </a:r>
            <a:endParaRPr lang="sl-SI" sz="4000" b="1" dirty="0"/>
          </a:p>
        </p:txBody>
      </p:sp>
      <p:sp>
        <p:nvSpPr>
          <p:cNvPr id="3" name="Podnaslov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 err="1">
                <a:solidFill>
                  <a:srgbClr val="00B050"/>
                </a:solidFill>
              </a:rPr>
              <a:t>Pilotna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vzpostavitev</a:t>
            </a:r>
            <a:r>
              <a:rPr lang="en-US" i="1" dirty="0">
                <a:solidFill>
                  <a:srgbClr val="00B050"/>
                </a:solidFill>
              </a:rPr>
              <a:t> in </a:t>
            </a:r>
            <a:r>
              <a:rPr lang="en-US" i="1" dirty="0" err="1">
                <a:solidFill>
                  <a:srgbClr val="00B050"/>
                </a:solidFill>
              </a:rPr>
              <a:t>preizkus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izvajanja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ukrepov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blaženja</a:t>
            </a:r>
            <a:r>
              <a:rPr lang="en-US" i="1" dirty="0">
                <a:solidFill>
                  <a:srgbClr val="00B050"/>
                </a:solidFill>
              </a:rPr>
              <a:t> in </a:t>
            </a:r>
            <a:r>
              <a:rPr lang="en-US" i="1" dirty="0" err="1">
                <a:solidFill>
                  <a:srgbClr val="00B050"/>
                </a:solidFill>
              </a:rPr>
              <a:t>prilagajanja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na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podnebne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spremembe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na</a:t>
            </a:r>
            <a:r>
              <a:rPr lang="en-US" i="1" dirty="0">
                <a:solidFill>
                  <a:srgbClr val="00B050"/>
                </a:solidFill>
              </a:rPr>
              <a:t> IZVEDBENI </a:t>
            </a:r>
            <a:r>
              <a:rPr lang="en-US" i="1" dirty="0" err="1">
                <a:solidFill>
                  <a:srgbClr val="00B050"/>
                </a:solidFill>
              </a:rPr>
              <a:t>ravni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lastnikov</a:t>
            </a:r>
            <a:r>
              <a:rPr lang="en-US" i="1" dirty="0">
                <a:solidFill>
                  <a:srgbClr val="00B050"/>
                </a:solidFill>
              </a:rPr>
              <a:t> oz </a:t>
            </a:r>
            <a:r>
              <a:rPr lang="en-US" i="1" dirty="0" err="1">
                <a:solidFill>
                  <a:srgbClr val="00B050"/>
                </a:solidFill>
              </a:rPr>
              <a:t>upravljalcev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kmetijskih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zemljišč</a:t>
            </a:r>
            <a:r>
              <a:rPr lang="en-US" i="1" dirty="0">
                <a:solidFill>
                  <a:srgbClr val="00B050"/>
                </a:solidFill>
              </a:rPr>
              <a:t>, ki so </a:t>
            </a:r>
            <a:r>
              <a:rPr lang="en-US" i="1" dirty="0" err="1">
                <a:solidFill>
                  <a:srgbClr val="00B050"/>
                </a:solidFill>
              </a:rPr>
              <a:t>ključni</a:t>
            </a:r>
            <a:r>
              <a:rPr lang="en-US" i="1" dirty="0">
                <a:solidFill>
                  <a:srgbClr val="00B050"/>
                </a:solidFill>
              </a:rPr>
              <a:t> za </a:t>
            </a:r>
            <a:r>
              <a:rPr lang="en-US" i="1" dirty="0" err="1">
                <a:solidFill>
                  <a:srgbClr val="00B050"/>
                </a:solidFill>
              </a:rPr>
              <a:t>ukrepanje</a:t>
            </a:r>
            <a:endParaRPr lang="en-US" i="1" dirty="0">
              <a:solidFill>
                <a:srgbClr val="00B050"/>
              </a:solidFill>
            </a:endParaRPr>
          </a:p>
          <a:p>
            <a:endParaRPr lang="en-US" i="1" dirty="0">
              <a:solidFill>
                <a:srgbClr val="00B050"/>
              </a:solidFill>
            </a:endParaRPr>
          </a:p>
          <a:p>
            <a:r>
              <a:rPr lang="en-US" i="1" dirty="0" err="1">
                <a:solidFill>
                  <a:srgbClr val="00B050"/>
                </a:solidFill>
              </a:rPr>
              <a:t>Ekosistemske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storitve</a:t>
            </a:r>
            <a:r>
              <a:rPr lang="en-US" i="1" dirty="0">
                <a:solidFill>
                  <a:srgbClr val="00B050"/>
                </a:solidFill>
              </a:rPr>
              <a:t> – </a:t>
            </a:r>
            <a:r>
              <a:rPr lang="en-US" i="1" dirty="0" err="1">
                <a:solidFill>
                  <a:srgbClr val="00B050"/>
                </a:solidFill>
              </a:rPr>
              <a:t>konceptualni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okvir</a:t>
            </a:r>
            <a:r>
              <a:rPr lang="en-US" i="1" dirty="0">
                <a:solidFill>
                  <a:srgbClr val="00B050"/>
                </a:solidFill>
              </a:rPr>
              <a:t> za </a:t>
            </a:r>
            <a:r>
              <a:rPr lang="en-US" i="1" dirty="0" err="1">
                <a:solidFill>
                  <a:srgbClr val="00B050"/>
                </a:solidFill>
              </a:rPr>
              <a:t>načrtovanje</a:t>
            </a:r>
            <a:r>
              <a:rPr lang="en-US" i="1" dirty="0">
                <a:solidFill>
                  <a:srgbClr val="00B050"/>
                </a:solidFill>
              </a:rPr>
              <a:t> in </a:t>
            </a:r>
            <a:r>
              <a:rPr lang="en-US" i="1" dirty="0" err="1">
                <a:solidFill>
                  <a:srgbClr val="00B050"/>
                </a:solidFill>
              </a:rPr>
              <a:t>izvedbo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ukrepov</a:t>
            </a:r>
            <a:endParaRPr lang="en-US" i="1" dirty="0">
              <a:solidFill>
                <a:srgbClr val="00B050"/>
              </a:solidFill>
            </a:endParaRPr>
          </a:p>
          <a:p>
            <a:endParaRPr lang="en-US" i="1" dirty="0">
              <a:solidFill>
                <a:srgbClr val="00B050"/>
              </a:solidFill>
            </a:endParaRPr>
          </a:p>
          <a:p>
            <a:r>
              <a:rPr lang="en-US" i="1" dirty="0" err="1">
                <a:solidFill>
                  <a:srgbClr val="00B050"/>
                </a:solidFill>
              </a:rPr>
              <a:t>Razvoj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digitalne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aplikacije</a:t>
            </a:r>
            <a:r>
              <a:rPr lang="en-US" i="1" dirty="0">
                <a:solidFill>
                  <a:srgbClr val="00B050"/>
                </a:solidFill>
              </a:rPr>
              <a:t>, ki </a:t>
            </a:r>
            <a:r>
              <a:rPr lang="en-US" i="1" dirty="0" err="1">
                <a:solidFill>
                  <a:srgbClr val="00B050"/>
                </a:solidFill>
              </a:rPr>
              <a:t>bo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na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enostaven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način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pomagala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pri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odločanju</a:t>
            </a:r>
            <a:r>
              <a:rPr lang="en-US" i="1" dirty="0">
                <a:solidFill>
                  <a:srgbClr val="00B050"/>
                </a:solidFill>
              </a:rPr>
              <a:t> o </a:t>
            </a:r>
            <a:r>
              <a:rPr lang="en-US" i="1" dirty="0" err="1">
                <a:solidFill>
                  <a:srgbClr val="00B050"/>
                </a:solidFill>
              </a:rPr>
              <a:t>konkretnih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aktivnostih</a:t>
            </a:r>
            <a:r>
              <a:rPr lang="en-US" i="1" dirty="0">
                <a:solidFill>
                  <a:srgbClr val="00B050"/>
                </a:solidFill>
              </a:rPr>
              <a:t> in </a:t>
            </a:r>
            <a:r>
              <a:rPr lang="en-US" i="1" dirty="0" err="1">
                <a:solidFill>
                  <a:srgbClr val="00B050"/>
                </a:solidFill>
              </a:rPr>
              <a:t>njihovi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izvedbi</a:t>
            </a:r>
            <a:endParaRPr lang="en-US" i="1" dirty="0">
              <a:solidFill>
                <a:srgbClr val="00B050"/>
              </a:solidFill>
            </a:endParaRPr>
          </a:p>
        </p:txBody>
      </p:sp>
      <p:pic>
        <p:nvPicPr>
          <p:cNvPr id="10" name="Picture 2" descr="N:\INTERNO\DK\SSPRP\OSKLR\PROGRAM_RAZVOJA_PODEZELJA_2014-2020\Ukrep_M16_Sodelovanje\EIP VEM točka\Brošure in zloženke in pingvin\Brošura_pingvin_logotip\eip-slogan-sl-en-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2640" y="5993476"/>
            <a:ext cx="2543694" cy="864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Slika 10">
            <a:extLst>
              <a:ext uri="{FF2B5EF4-FFF2-40B4-BE49-F238E27FC236}">
                <a16:creationId xmlns:a16="http://schemas.microsoft.com/office/drawing/2014/main" id="{FFD4384F-790A-420C-8BCA-1769490F4C6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645" y="6210682"/>
            <a:ext cx="2490493" cy="615142"/>
          </a:xfrm>
          <a:prstGeom prst="rect">
            <a:avLst/>
          </a:prstGeom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837" t="17248" r="7789" b="70880"/>
          <a:stretch/>
        </p:blipFill>
        <p:spPr bwMode="auto">
          <a:xfrm>
            <a:off x="8286334" y="5908122"/>
            <a:ext cx="863852" cy="949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Slika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1593" y="6262268"/>
            <a:ext cx="2438400" cy="511969"/>
          </a:xfrm>
          <a:prstGeom prst="rect">
            <a:avLst/>
          </a:prstGeom>
        </p:spPr>
      </p:pic>
      <p:pic>
        <p:nvPicPr>
          <p:cNvPr id="4" name="Picture 3" descr="Logo">
            <a:extLst>
              <a:ext uri="{FF2B5EF4-FFF2-40B4-BE49-F238E27FC236}">
                <a16:creationId xmlns:a16="http://schemas.microsoft.com/office/drawing/2014/main" id="{51AF54AF-DECE-FE18-0139-885F1AA1181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7209" y="5872403"/>
            <a:ext cx="2757253" cy="98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97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5300" b="1" dirty="0"/>
              <a:t>PRIČAKOVANI REZULTATI</a:t>
            </a:r>
            <a:endParaRPr lang="sl-SI" sz="4000" b="1" dirty="0"/>
          </a:p>
        </p:txBody>
      </p:sp>
      <p:sp>
        <p:nvSpPr>
          <p:cNvPr id="3" name="Podnaslov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 err="1">
                <a:solidFill>
                  <a:srgbClr val="00B050"/>
                </a:solidFill>
              </a:rPr>
              <a:t>Kmetije</a:t>
            </a:r>
            <a:r>
              <a:rPr lang="en-US" i="1" dirty="0">
                <a:solidFill>
                  <a:srgbClr val="00B050"/>
                </a:solidFill>
              </a:rPr>
              <a:t> dobre </a:t>
            </a:r>
            <a:r>
              <a:rPr lang="en-US" i="1" dirty="0" err="1">
                <a:solidFill>
                  <a:srgbClr val="00B050"/>
                </a:solidFill>
              </a:rPr>
              <a:t>prakse</a:t>
            </a:r>
            <a:endParaRPr lang="en-US" i="1" dirty="0">
              <a:solidFill>
                <a:srgbClr val="00B050"/>
              </a:solidFill>
            </a:endParaRPr>
          </a:p>
          <a:p>
            <a:endParaRPr lang="en-US" i="1" dirty="0">
              <a:solidFill>
                <a:srgbClr val="00B050"/>
              </a:solidFill>
            </a:endParaRPr>
          </a:p>
          <a:p>
            <a:r>
              <a:rPr lang="en-US" i="1" dirty="0" err="1">
                <a:solidFill>
                  <a:srgbClr val="00B050"/>
                </a:solidFill>
              </a:rPr>
              <a:t>Digitalna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aplikacija</a:t>
            </a:r>
            <a:endParaRPr lang="en-US" i="1" dirty="0">
              <a:solidFill>
                <a:srgbClr val="00B050"/>
              </a:solidFill>
            </a:endParaRPr>
          </a:p>
          <a:p>
            <a:endParaRPr lang="en-US" i="1" dirty="0">
              <a:solidFill>
                <a:srgbClr val="00B050"/>
              </a:solidFill>
            </a:endParaRPr>
          </a:p>
          <a:p>
            <a:r>
              <a:rPr lang="en-US" i="1" dirty="0" err="1">
                <a:solidFill>
                  <a:srgbClr val="00B050"/>
                </a:solidFill>
              </a:rPr>
              <a:t>Izvedene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aktivnosti</a:t>
            </a:r>
            <a:r>
              <a:rPr lang="en-US" i="1" dirty="0">
                <a:solidFill>
                  <a:srgbClr val="00B050"/>
                </a:solidFill>
              </a:rPr>
              <a:t> za </a:t>
            </a:r>
            <a:r>
              <a:rPr lang="en-US" i="1" dirty="0" err="1">
                <a:solidFill>
                  <a:srgbClr val="00B050"/>
                </a:solidFill>
              </a:rPr>
              <a:t>blaženje</a:t>
            </a:r>
            <a:r>
              <a:rPr lang="en-US" i="1" dirty="0">
                <a:solidFill>
                  <a:srgbClr val="00B050"/>
                </a:solidFill>
              </a:rPr>
              <a:t> in </a:t>
            </a:r>
            <a:r>
              <a:rPr lang="en-US" i="1" dirty="0" err="1">
                <a:solidFill>
                  <a:srgbClr val="00B050"/>
                </a:solidFill>
              </a:rPr>
              <a:t>prilagajanje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na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podnebne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spremembe</a:t>
            </a:r>
            <a:endParaRPr lang="en-US" i="1" dirty="0">
              <a:solidFill>
                <a:srgbClr val="00B050"/>
              </a:solidFill>
            </a:endParaRPr>
          </a:p>
          <a:p>
            <a:endParaRPr lang="en-US" i="1" dirty="0">
              <a:solidFill>
                <a:srgbClr val="00B050"/>
              </a:solidFill>
            </a:endParaRPr>
          </a:p>
          <a:p>
            <a:r>
              <a:rPr lang="en-US" i="1" dirty="0" err="1">
                <a:solidFill>
                  <a:srgbClr val="00B050"/>
                </a:solidFill>
              </a:rPr>
              <a:t>Opredeljeni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razvojni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potenciali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kmetij</a:t>
            </a:r>
            <a:endParaRPr lang="sl-SI" i="1" dirty="0">
              <a:solidFill>
                <a:srgbClr val="00B050"/>
              </a:solidFill>
            </a:endParaRPr>
          </a:p>
        </p:txBody>
      </p:sp>
      <p:pic>
        <p:nvPicPr>
          <p:cNvPr id="10" name="Picture 2" descr="N:\INTERNO\DK\SSPRP\OSKLR\PROGRAM_RAZVOJA_PODEZELJA_2014-2020\Ukrep_M16_Sodelovanje\EIP VEM točka\Brošure in zloženke in pingvin\Brošura_pingvin_logotip\eip-slogan-sl-en-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2640" y="5993476"/>
            <a:ext cx="2543694" cy="864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Slika 10">
            <a:extLst>
              <a:ext uri="{FF2B5EF4-FFF2-40B4-BE49-F238E27FC236}">
                <a16:creationId xmlns:a16="http://schemas.microsoft.com/office/drawing/2014/main" id="{FFD4384F-790A-420C-8BCA-1769490F4C6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645" y="6210682"/>
            <a:ext cx="2490493" cy="615142"/>
          </a:xfrm>
          <a:prstGeom prst="rect">
            <a:avLst/>
          </a:prstGeom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837" t="17248" r="7789" b="70880"/>
          <a:stretch/>
        </p:blipFill>
        <p:spPr bwMode="auto">
          <a:xfrm>
            <a:off x="8286334" y="5908122"/>
            <a:ext cx="863852" cy="949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Slika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1593" y="6262268"/>
            <a:ext cx="2438400" cy="511969"/>
          </a:xfrm>
          <a:prstGeom prst="rect">
            <a:avLst/>
          </a:prstGeom>
        </p:spPr>
      </p:pic>
      <p:pic>
        <p:nvPicPr>
          <p:cNvPr id="4" name="Picture 3" descr="Logo">
            <a:extLst>
              <a:ext uri="{FF2B5EF4-FFF2-40B4-BE49-F238E27FC236}">
                <a16:creationId xmlns:a16="http://schemas.microsoft.com/office/drawing/2014/main" id="{4A210DCA-D396-7E43-98AA-C951C04F69B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7209" y="5854095"/>
            <a:ext cx="2757253" cy="98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5645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5300" b="1" dirty="0"/>
              <a:t>ZAKLJUČEK</a:t>
            </a:r>
            <a:endParaRPr lang="sl-SI" sz="4000" b="1" dirty="0"/>
          </a:p>
        </p:txBody>
      </p:sp>
      <p:sp>
        <p:nvSpPr>
          <p:cNvPr id="3" name="Podnaslov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/>
              <a:t>AKTIVNOSTI V 2023</a:t>
            </a:r>
          </a:p>
          <a:p>
            <a:r>
              <a:rPr lang="en-US" i="1" dirty="0" err="1">
                <a:solidFill>
                  <a:srgbClr val="00B050"/>
                </a:solidFill>
              </a:rPr>
              <a:t>Nadaljevanje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razvoja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digitalne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aplikacije</a:t>
            </a:r>
            <a:r>
              <a:rPr lang="en-US" i="1" dirty="0">
                <a:solidFill>
                  <a:srgbClr val="00B050"/>
                </a:solidFill>
              </a:rPr>
              <a:t> in </a:t>
            </a:r>
            <a:r>
              <a:rPr lang="en-US" i="1" dirty="0" err="1">
                <a:solidFill>
                  <a:srgbClr val="00B050"/>
                </a:solidFill>
              </a:rPr>
              <a:t>pilotno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testiranje</a:t>
            </a:r>
            <a:endParaRPr lang="en-US" i="1" dirty="0">
              <a:solidFill>
                <a:srgbClr val="00B050"/>
              </a:solidFill>
            </a:endParaRPr>
          </a:p>
          <a:p>
            <a:endParaRPr lang="en-US" i="1" dirty="0">
              <a:solidFill>
                <a:srgbClr val="00B050"/>
              </a:solidFill>
            </a:endParaRPr>
          </a:p>
          <a:p>
            <a:r>
              <a:rPr lang="en-US" i="1" dirty="0" err="1">
                <a:solidFill>
                  <a:srgbClr val="00B050"/>
                </a:solidFill>
              </a:rPr>
              <a:t>Izobraževanja</a:t>
            </a:r>
            <a:r>
              <a:rPr lang="en-US" i="1" dirty="0">
                <a:solidFill>
                  <a:srgbClr val="00B050"/>
                </a:solidFill>
              </a:rPr>
              <a:t> za </a:t>
            </a:r>
            <a:r>
              <a:rPr lang="en-US" i="1" dirty="0" err="1">
                <a:solidFill>
                  <a:srgbClr val="00B050"/>
                </a:solidFill>
              </a:rPr>
              <a:t>kmetijska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gospodarstva</a:t>
            </a:r>
            <a:r>
              <a:rPr lang="en-US" i="1" dirty="0">
                <a:solidFill>
                  <a:srgbClr val="00B050"/>
                </a:solidFill>
              </a:rPr>
              <a:t> iz področja </a:t>
            </a:r>
            <a:r>
              <a:rPr lang="en-US" i="1" dirty="0" err="1">
                <a:solidFill>
                  <a:srgbClr val="00B050"/>
                </a:solidFill>
              </a:rPr>
              <a:t>ekosistemskih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storitev</a:t>
            </a:r>
            <a:r>
              <a:rPr lang="en-US" i="1" dirty="0">
                <a:solidFill>
                  <a:srgbClr val="00B050"/>
                </a:solidFill>
              </a:rPr>
              <a:t> in </a:t>
            </a:r>
            <a:r>
              <a:rPr lang="en-US" i="1" dirty="0" err="1">
                <a:solidFill>
                  <a:srgbClr val="00B050"/>
                </a:solidFill>
              </a:rPr>
              <a:t>ukrepov</a:t>
            </a:r>
            <a:r>
              <a:rPr lang="en-US" i="1" dirty="0">
                <a:solidFill>
                  <a:srgbClr val="00B050"/>
                </a:solidFill>
              </a:rPr>
              <a:t> za </a:t>
            </a:r>
            <a:r>
              <a:rPr lang="en-US" i="1" dirty="0" err="1">
                <a:solidFill>
                  <a:srgbClr val="00B050"/>
                </a:solidFill>
              </a:rPr>
              <a:t>blaženje</a:t>
            </a:r>
            <a:r>
              <a:rPr lang="en-US" i="1" dirty="0">
                <a:solidFill>
                  <a:srgbClr val="00B050"/>
                </a:solidFill>
              </a:rPr>
              <a:t> in </a:t>
            </a:r>
            <a:r>
              <a:rPr lang="en-US" i="1" dirty="0" err="1">
                <a:solidFill>
                  <a:srgbClr val="00B050"/>
                </a:solidFill>
              </a:rPr>
              <a:t>prilagajanje</a:t>
            </a:r>
            <a:endParaRPr lang="en-US" i="1" dirty="0">
              <a:solidFill>
                <a:srgbClr val="00B050"/>
              </a:solidFill>
            </a:endParaRPr>
          </a:p>
          <a:p>
            <a:endParaRPr lang="en-US" i="1" dirty="0">
              <a:solidFill>
                <a:srgbClr val="00B050"/>
              </a:solidFill>
            </a:endParaRPr>
          </a:p>
          <a:p>
            <a:r>
              <a:rPr lang="en-US" i="1" dirty="0">
                <a:solidFill>
                  <a:srgbClr val="00B050"/>
                </a:solidFill>
              </a:rPr>
              <a:t>Možnosti sodelovanja z </a:t>
            </a:r>
            <a:r>
              <a:rPr lang="en-US" i="1" dirty="0" err="1">
                <a:solidFill>
                  <a:srgbClr val="00B050"/>
                </a:solidFill>
              </a:rPr>
              <a:t>ostalimi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relevantnimi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projektnimi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skupinami</a:t>
            </a:r>
            <a:r>
              <a:rPr lang="en-US" i="1" dirty="0">
                <a:solidFill>
                  <a:srgbClr val="00B050"/>
                </a:solidFill>
              </a:rPr>
              <a:t> za </a:t>
            </a:r>
            <a:r>
              <a:rPr lang="en-US" i="1" dirty="0" err="1">
                <a:solidFill>
                  <a:srgbClr val="00B050"/>
                </a:solidFill>
              </a:rPr>
              <a:t>izmenjavo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dobrih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praks</a:t>
            </a:r>
            <a:endParaRPr lang="en-US" i="1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US" i="1" dirty="0">
              <a:solidFill>
                <a:srgbClr val="00B050"/>
              </a:solidFill>
            </a:endParaRPr>
          </a:p>
        </p:txBody>
      </p:sp>
      <p:pic>
        <p:nvPicPr>
          <p:cNvPr id="10" name="Picture 2" descr="N:\INTERNO\DK\SSPRP\OSKLR\PROGRAM_RAZVOJA_PODEZELJA_2014-2020\Ukrep_M16_Sodelovanje\EIP VEM točka\Brošure in zloženke in pingvin\Brošura_pingvin_logotip\eip-slogan-sl-en-0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2640" y="5993476"/>
            <a:ext cx="2543694" cy="864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Slika 10">
            <a:extLst>
              <a:ext uri="{FF2B5EF4-FFF2-40B4-BE49-F238E27FC236}">
                <a16:creationId xmlns:a16="http://schemas.microsoft.com/office/drawing/2014/main" id="{FFD4384F-790A-420C-8BCA-1769490F4C6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645" y="6210682"/>
            <a:ext cx="2490493" cy="615142"/>
          </a:xfrm>
          <a:prstGeom prst="rect">
            <a:avLst/>
          </a:prstGeom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837" t="17248" r="7789" b="70880"/>
          <a:stretch/>
        </p:blipFill>
        <p:spPr bwMode="auto">
          <a:xfrm>
            <a:off x="8286334" y="5908122"/>
            <a:ext cx="863852" cy="949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Slika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1593" y="6262268"/>
            <a:ext cx="2438400" cy="511969"/>
          </a:xfrm>
          <a:prstGeom prst="rect">
            <a:avLst/>
          </a:prstGeom>
        </p:spPr>
      </p:pic>
      <p:pic>
        <p:nvPicPr>
          <p:cNvPr id="4" name="Picture 3" descr="Logo">
            <a:extLst>
              <a:ext uri="{FF2B5EF4-FFF2-40B4-BE49-F238E27FC236}">
                <a16:creationId xmlns:a16="http://schemas.microsoft.com/office/drawing/2014/main" id="{5D106186-63B3-7B2A-BA1F-D808DBB62C4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7209" y="5872403"/>
            <a:ext cx="2757253" cy="98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2286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5300" b="1" dirty="0"/>
              <a:t>TRIKOTNIK ZNANJA</a:t>
            </a:r>
            <a:endParaRPr lang="sl-SI" sz="4000" b="1" dirty="0"/>
          </a:p>
        </p:txBody>
      </p:sp>
      <p:sp>
        <p:nvSpPr>
          <p:cNvPr id="3" name="Podnaslov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l-SI" b="1" dirty="0"/>
              <a:t>Pogled kmeta</a:t>
            </a:r>
            <a:r>
              <a:rPr lang="sl-SI" dirty="0"/>
              <a:t>:</a:t>
            </a:r>
            <a:r>
              <a:rPr lang="en-US" dirty="0"/>
              <a:t> </a:t>
            </a:r>
            <a:r>
              <a:rPr lang="en-US" i="1" dirty="0" err="1">
                <a:solidFill>
                  <a:srgbClr val="00B050"/>
                </a:solidFill>
              </a:rPr>
              <a:t>Pridobljeno</a:t>
            </a:r>
            <a:r>
              <a:rPr lang="en-US" i="1" dirty="0">
                <a:solidFill>
                  <a:srgbClr val="00B050"/>
                </a:solidFill>
              </a:rPr>
              <a:t> novo </a:t>
            </a:r>
            <a:r>
              <a:rPr lang="en-US" i="1" dirty="0" err="1">
                <a:solidFill>
                  <a:srgbClr val="00B050"/>
                </a:solidFill>
              </a:rPr>
              <a:t>znanje</a:t>
            </a:r>
            <a:r>
              <a:rPr lang="en-US" i="1" dirty="0">
                <a:solidFill>
                  <a:srgbClr val="00B050"/>
                </a:solidFill>
              </a:rPr>
              <a:t>, razumevanje vseh </a:t>
            </a:r>
            <a:r>
              <a:rPr lang="en-US" i="1" dirty="0" err="1">
                <a:solidFill>
                  <a:srgbClr val="00B050"/>
                </a:solidFill>
              </a:rPr>
              <a:t>ravni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ukrepov</a:t>
            </a:r>
            <a:r>
              <a:rPr lang="en-US" i="1" dirty="0">
                <a:solidFill>
                  <a:srgbClr val="00B050"/>
                </a:solidFill>
              </a:rPr>
              <a:t>, </a:t>
            </a:r>
            <a:r>
              <a:rPr lang="en-US" i="1" dirty="0" err="1">
                <a:solidFill>
                  <a:srgbClr val="00B050"/>
                </a:solidFill>
              </a:rPr>
              <a:t>ekosistemske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storitve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na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kmetiji</a:t>
            </a:r>
            <a:r>
              <a:rPr lang="en-US" i="1" dirty="0">
                <a:solidFill>
                  <a:srgbClr val="00B050"/>
                </a:solidFill>
              </a:rPr>
              <a:t>, </a:t>
            </a:r>
            <a:r>
              <a:rPr lang="en-US" i="1" dirty="0" err="1">
                <a:solidFill>
                  <a:srgbClr val="00B050"/>
                </a:solidFill>
              </a:rPr>
              <a:t>uporaba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aplikacije</a:t>
            </a:r>
            <a:r>
              <a:rPr lang="en-US" i="1" dirty="0">
                <a:solidFill>
                  <a:srgbClr val="00B050"/>
                </a:solidFill>
              </a:rPr>
              <a:t> za </a:t>
            </a:r>
            <a:r>
              <a:rPr lang="en-US" i="1" dirty="0" err="1">
                <a:solidFill>
                  <a:srgbClr val="00B050"/>
                </a:solidFill>
              </a:rPr>
              <a:t>načrtovanje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ukrepov</a:t>
            </a:r>
            <a:endParaRPr lang="en-US" i="1" dirty="0">
              <a:solidFill>
                <a:srgbClr val="00B050"/>
              </a:solidFill>
            </a:endParaRPr>
          </a:p>
          <a:p>
            <a:endParaRPr lang="sl-SI" i="1" dirty="0">
              <a:solidFill>
                <a:srgbClr val="00B050"/>
              </a:solidFill>
            </a:endParaRPr>
          </a:p>
          <a:p>
            <a:r>
              <a:rPr lang="sl-SI" b="1" dirty="0"/>
              <a:t>Pogled svetovalca</a:t>
            </a:r>
            <a:r>
              <a:rPr lang="sl-SI" dirty="0"/>
              <a:t>:</a:t>
            </a:r>
            <a:r>
              <a:rPr lang="en-US" dirty="0"/>
              <a:t> </a:t>
            </a:r>
            <a:r>
              <a:rPr lang="en-US" i="1" dirty="0">
                <a:solidFill>
                  <a:srgbClr val="00B050"/>
                </a:solidFill>
              </a:rPr>
              <a:t>možnosti </a:t>
            </a:r>
            <a:r>
              <a:rPr lang="en-US" i="1" dirty="0" err="1">
                <a:solidFill>
                  <a:srgbClr val="00B050"/>
                </a:solidFill>
              </a:rPr>
              <a:t>uporabe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rezultatov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projekta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pri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svetovanju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na</a:t>
            </a:r>
            <a:r>
              <a:rPr lang="en-US" i="1" dirty="0">
                <a:solidFill>
                  <a:srgbClr val="00B050"/>
                </a:solidFill>
              </a:rPr>
              <a:t> področju </a:t>
            </a:r>
            <a:r>
              <a:rPr lang="en-US" i="1" dirty="0" err="1">
                <a:solidFill>
                  <a:srgbClr val="00B050"/>
                </a:solidFill>
              </a:rPr>
              <a:t>prilagajanja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kmetijskih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gospodarstev</a:t>
            </a:r>
            <a:r>
              <a:rPr lang="en-US" i="1" dirty="0">
                <a:solidFill>
                  <a:srgbClr val="00B050"/>
                </a:solidFill>
              </a:rPr>
              <a:t>,</a:t>
            </a:r>
            <a:r>
              <a:rPr lang="sl-SI" i="1" dirty="0">
                <a:solidFill>
                  <a:srgbClr val="00B050"/>
                </a:solidFill>
              </a:rPr>
              <a:t> upravljanja prostora, gozdov, kmetijstva in zavarovanih območij,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praktični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prikaz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možnih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ukrepov</a:t>
            </a:r>
            <a:endParaRPr lang="en-US" i="1" dirty="0">
              <a:solidFill>
                <a:srgbClr val="00B050"/>
              </a:solidFill>
            </a:endParaRPr>
          </a:p>
          <a:p>
            <a:endParaRPr lang="sl-SI" i="1" dirty="0">
              <a:solidFill>
                <a:srgbClr val="00B050"/>
              </a:solidFill>
            </a:endParaRPr>
          </a:p>
          <a:p>
            <a:r>
              <a:rPr lang="sl-SI" b="1" dirty="0"/>
              <a:t>Pogled raziskovalca</a:t>
            </a:r>
            <a:r>
              <a:rPr lang="sl-SI" dirty="0"/>
              <a:t>:</a:t>
            </a:r>
            <a:r>
              <a:rPr lang="en-US" dirty="0"/>
              <a:t> </a:t>
            </a:r>
            <a:r>
              <a:rPr lang="en-US" i="1" dirty="0" err="1">
                <a:solidFill>
                  <a:srgbClr val="00B050"/>
                </a:solidFill>
              </a:rPr>
              <a:t>Praktična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uporaba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koncepta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ekosistemskih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storitev</a:t>
            </a:r>
            <a:r>
              <a:rPr lang="en-US" i="1" dirty="0">
                <a:solidFill>
                  <a:srgbClr val="00B050"/>
                </a:solidFill>
              </a:rPr>
              <a:t> (ponor CO2, </a:t>
            </a:r>
            <a:r>
              <a:rPr lang="en-US" i="1" dirty="0" err="1">
                <a:solidFill>
                  <a:srgbClr val="00B050"/>
                </a:solidFill>
              </a:rPr>
              <a:t>biodiverziteta</a:t>
            </a:r>
            <a:r>
              <a:rPr lang="en-US" i="1" dirty="0">
                <a:solidFill>
                  <a:srgbClr val="00B050"/>
                </a:solidFill>
              </a:rPr>
              <a:t>, </a:t>
            </a:r>
            <a:r>
              <a:rPr lang="en-US" i="1" dirty="0" err="1">
                <a:solidFill>
                  <a:srgbClr val="00B050"/>
                </a:solidFill>
              </a:rPr>
              <a:t>rekreacija</a:t>
            </a:r>
            <a:r>
              <a:rPr lang="en-US" i="1" dirty="0">
                <a:solidFill>
                  <a:srgbClr val="00B050"/>
                </a:solidFill>
              </a:rPr>
              <a:t>)</a:t>
            </a:r>
            <a:r>
              <a:rPr lang="sl-SI" i="1" dirty="0">
                <a:solidFill>
                  <a:srgbClr val="00B050"/>
                </a:solidFill>
              </a:rPr>
              <a:t>, možnost oblikovanja prihodnjih spodbud za zagotavljanje ekosistemskih storitev</a:t>
            </a:r>
          </a:p>
        </p:txBody>
      </p:sp>
      <p:pic>
        <p:nvPicPr>
          <p:cNvPr id="10" name="Picture 2" descr="N:\INTERNO\DK\SSPRP\OSKLR\PROGRAM_RAZVOJA_PODEZELJA_2014-2020\Ukrep_M16_Sodelovanje\EIP VEM točka\Brošure in zloženke in pingvin\Brošura_pingvin_logotip\eip-slogan-sl-en-0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2640" y="5993476"/>
            <a:ext cx="2543694" cy="864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Slika 10">
            <a:extLst>
              <a:ext uri="{FF2B5EF4-FFF2-40B4-BE49-F238E27FC236}">
                <a16:creationId xmlns:a16="http://schemas.microsoft.com/office/drawing/2014/main" id="{FFD4384F-790A-420C-8BCA-1769490F4C6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645" y="6210682"/>
            <a:ext cx="2490493" cy="615142"/>
          </a:xfrm>
          <a:prstGeom prst="rect">
            <a:avLst/>
          </a:prstGeom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837" t="17248" r="7789" b="70880"/>
          <a:stretch/>
        </p:blipFill>
        <p:spPr bwMode="auto">
          <a:xfrm>
            <a:off x="8286334" y="5908122"/>
            <a:ext cx="863852" cy="949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Slika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1593" y="6262268"/>
            <a:ext cx="2438400" cy="511969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2942" y="158187"/>
            <a:ext cx="1670858" cy="1739438"/>
          </a:xfrm>
          <a:prstGeom prst="rect">
            <a:avLst/>
          </a:prstGeom>
        </p:spPr>
      </p:pic>
      <p:pic>
        <p:nvPicPr>
          <p:cNvPr id="4" name="Picture 3" descr="Logo">
            <a:extLst>
              <a:ext uri="{FF2B5EF4-FFF2-40B4-BE49-F238E27FC236}">
                <a16:creationId xmlns:a16="http://schemas.microsoft.com/office/drawing/2014/main" id="{1D2609C0-3A15-9842-6B61-B6419782472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7209" y="5872403"/>
            <a:ext cx="2757253" cy="98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85979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5300" b="1" dirty="0"/>
              <a:t>Kontaktni podatki vodilnega partnerja</a:t>
            </a:r>
            <a:endParaRPr lang="sl-SI" sz="4000" b="1" dirty="0"/>
          </a:p>
        </p:txBody>
      </p:sp>
      <p:sp>
        <p:nvSpPr>
          <p:cNvPr id="3" name="Podnaslov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sl-SI" dirty="0"/>
          </a:p>
          <a:p>
            <a:r>
              <a:rPr lang="en-US" dirty="0"/>
              <a:t>Katarina Mulec, </a:t>
            </a:r>
            <a:r>
              <a:rPr lang="en-US" dirty="0" err="1"/>
              <a:t>namestica</a:t>
            </a:r>
            <a:r>
              <a:rPr lang="en-US" dirty="0"/>
              <a:t> </a:t>
            </a:r>
            <a:r>
              <a:rPr lang="en-US" dirty="0" err="1"/>
              <a:t>vodje</a:t>
            </a:r>
            <a:r>
              <a:rPr lang="en-US" dirty="0"/>
              <a:t> </a:t>
            </a:r>
            <a:r>
              <a:rPr lang="en-US" dirty="0" err="1"/>
              <a:t>projekta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Stritih, </a:t>
            </a:r>
            <a:r>
              <a:rPr lang="en-US" dirty="0" err="1"/>
              <a:t>svetovanje</a:t>
            </a:r>
            <a:r>
              <a:rPr lang="en-US" dirty="0"/>
              <a:t> za trajnostni </a:t>
            </a:r>
            <a:r>
              <a:rPr lang="en-US" dirty="0" err="1"/>
              <a:t>razvoj</a:t>
            </a:r>
            <a:r>
              <a:rPr lang="en-US" dirty="0"/>
              <a:t>, d.o.o.  </a:t>
            </a:r>
            <a:endParaRPr lang="sl-SI" dirty="0"/>
          </a:p>
          <a:p>
            <a:r>
              <a:rPr lang="en-US" dirty="0"/>
              <a:t>katarina.mulec@stritih.com</a:t>
            </a:r>
            <a:endParaRPr lang="sl-SI" dirty="0"/>
          </a:p>
          <a:p>
            <a:r>
              <a:rPr lang="en-US" dirty="0"/>
              <a:t>031 277 239</a:t>
            </a:r>
            <a:endParaRPr lang="sl-SI" dirty="0"/>
          </a:p>
          <a:p>
            <a:r>
              <a:rPr lang="en-US" dirty="0"/>
              <a:t>www.stritih.com</a:t>
            </a:r>
            <a:endParaRPr lang="sl-SI" dirty="0"/>
          </a:p>
        </p:txBody>
      </p:sp>
      <p:pic>
        <p:nvPicPr>
          <p:cNvPr id="10" name="Picture 2" descr="N:\INTERNO\DK\SSPRP\OSKLR\PROGRAM_RAZVOJA_PODEZELJA_2014-2020\Ukrep_M16_Sodelovanje\EIP VEM točka\Brošure in zloženke in pingvin\Brošura_pingvin_logotip\eip-slogan-sl-en-0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2640" y="5993476"/>
            <a:ext cx="2543694" cy="864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Slika 10">
            <a:extLst>
              <a:ext uri="{FF2B5EF4-FFF2-40B4-BE49-F238E27FC236}">
                <a16:creationId xmlns:a16="http://schemas.microsoft.com/office/drawing/2014/main" id="{FFD4384F-790A-420C-8BCA-1769490F4C6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645" y="6210682"/>
            <a:ext cx="2490493" cy="615142"/>
          </a:xfrm>
          <a:prstGeom prst="rect">
            <a:avLst/>
          </a:prstGeom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837" t="17248" r="7789" b="70880"/>
          <a:stretch/>
        </p:blipFill>
        <p:spPr bwMode="auto">
          <a:xfrm>
            <a:off x="8286334" y="5908122"/>
            <a:ext cx="863852" cy="949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Slika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1593" y="6262268"/>
            <a:ext cx="2438400" cy="511969"/>
          </a:xfrm>
          <a:prstGeom prst="rect">
            <a:avLst/>
          </a:prstGeom>
        </p:spPr>
      </p:pic>
      <p:pic>
        <p:nvPicPr>
          <p:cNvPr id="4" name="Picture 3" descr="Logo">
            <a:extLst>
              <a:ext uri="{FF2B5EF4-FFF2-40B4-BE49-F238E27FC236}">
                <a16:creationId xmlns:a16="http://schemas.microsoft.com/office/drawing/2014/main" id="{DE0D069A-4CC0-CEF4-82C6-D194D6972BA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7209" y="5872403"/>
            <a:ext cx="2757253" cy="98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680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5899</TotalTime>
  <Words>483</Words>
  <Application>Microsoft Office PowerPoint</Application>
  <PresentationFormat>Widescreen</PresentationFormat>
  <Paragraphs>64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Officeova tema</vt:lpstr>
      <vt:lpstr>DOGODEK EVROPSKEGA PARTNERSTVA ZA INOVACIJE - EIP</vt:lpstr>
      <vt:lpstr>PRISPEVEK KMETIJ K BLAŽENJU IN PRILAGAJANJU NA PODNEBNE SPREMEMBE PREKO KONCEPTA EKOSISTEMSKIH STORITEV</vt:lpstr>
      <vt:lpstr>OSNOVNI PODATKI O PROJEKTU</vt:lpstr>
      <vt:lpstr>PRAKTIČNI PROBLEM</vt:lpstr>
      <vt:lpstr>NAMEN IN CILJI PROJEKTA</vt:lpstr>
      <vt:lpstr>PRIČAKOVANI REZULTATI</vt:lpstr>
      <vt:lpstr>ZAKLJUČEK</vt:lpstr>
      <vt:lpstr>TRIKOTNIK ZNANJA</vt:lpstr>
      <vt:lpstr>Kontaktni podatki vodilnega partnerja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Boštjan Bidovec</dc:creator>
  <cp:lastModifiedBy>katarina</cp:lastModifiedBy>
  <cp:revision>39</cp:revision>
  <dcterms:created xsi:type="dcterms:W3CDTF">2020-10-14T12:37:10Z</dcterms:created>
  <dcterms:modified xsi:type="dcterms:W3CDTF">2022-11-25T11:39:57Z</dcterms:modified>
</cp:coreProperties>
</file>